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337" r:id="rId5"/>
    <p:sldId id="332" r:id="rId6"/>
    <p:sldId id="356" r:id="rId7"/>
    <p:sldId id="351" r:id="rId8"/>
    <p:sldId id="359" r:id="rId9"/>
    <p:sldId id="360" r:id="rId10"/>
    <p:sldId id="362" r:id="rId11"/>
    <p:sldId id="361" r:id="rId12"/>
    <p:sldId id="358" r:id="rId13"/>
    <p:sldId id="348" r:id="rId14"/>
    <p:sldId id="343"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6BBF0-D358-4051-8231-57DE892FA7FD}" v="95" dt="2025-06-06T09:22:04.2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3557" autoAdjust="0"/>
  </p:normalViewPr>
  <p:slideViewPr>
    <p:cSldViewPr snapToGrid="0">
      <p:cViewPr varScale="1">
        <p:scale>
          <a:sx n="60" d="100"/>
          <a:sy n="60" d="100"/>
        </p:scale>
        <p:origin x="8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jer, Léonie (SPLAK) - KLM" userId="a989690d-3ddf-4603-a978-154195a68999" providerId="ADAL" clId="{61C6BBF0-D358-4051-8231-57DE892FA7FD}"/>
    <pc:docChg chg="undo redo custSel addSld delSld modSld sldOrd">
      <pc:chgData name="Meijer, Léonie (SPLAK) - KLM" userId="a989690d-3ddf-4603-a978-154195a68999" providerId="ADAL" clId="{61C6BBF0-D358-4051-8231-57DE892FA7FD}" dt="2025-05-31T10:01:29.568" v="3065" actId="20577"/>
      <pc:docMkLst>
        <pc:docMk/>
      </pc:docMkLst>
      <pc:sldChg chg="modSp mod">
        <pc:chgData name="Meijer, Léonie (SPLAK) - KLM" userId="a989690d-3ddf-4603-a978-154195a68999" providerId="ADAL" clId="{61C6BBF0-D358-4051-8231-57DE892FA7FD}" dt="2025-05-31T09:57:14.428" v="2840" actId="113"/>
        <pc:sldMkLst>
          <pc:docMk/>
          <pc:sldMk cId="627753007" sldId="332"/>
        </pc:sldMkLst>
        <pc:spChg chg="mod">
          <ac:chgData name="Meijer, Léonie (SPLAK) - KLM" userId="a989690d-3ddf-4603-a978-154195a68999" providerId="ADAL" clId="{61C6BBF0-D358-4051-8231-57DE892FA7FD}" dt="2025-05-31T09:57:14.428" v="2840" actId="113"/>
          <ac:spMkLst>
            <pc:docMk/>
            <pc:sldMk cId="627753007" sldId="332"/>
            <ac:spMk id="7" creationId="{0A2AD4AD-420E-825C-DD25-AC13563DCF60}"/>
          </ac:spMkLst>
        </pc:spChg>
        <pc:picChg chg="mod">
          <ac:chgData name="Meijer, Léonie (SPLAK) - KLM" userId="a989690d-3ddf-4603-a978-154195a68999" providerId="ADAL" clId="{61C6BBF0-D358-4051-8231-57DE892FA7FD}" dt="2025-05-31T08:43:15.613" v="746" actId="1076"/>
          <ac:picMkLst>
            <pc:docMk/>
            <pc:sldMk cId="627753007" sldId="332"/>
            <ac:picMk id="4" creationId="{25A19903-B028-2E8F-719F-38B6DA986E4D}"/>
          </ac:picMkLst>
        </pc:picChg>
      </pc:sldChg>
      <pc:sldChg chg="addSp delSp modSp mod">
        <pc:chgData name="Meijer, Léonie (SPLAK) - KLM" userId="a989690d-3ddf-4603-a978-154195a68999" providerId="ADAL" clId="{61C6BBF0-D358-4051-8231-57DE892FA7FD}" dt="2025-05-31T09:56:05.433" v="2829" actId="113"/>
        <pc:sldMkLst>
          <pc:docMk/>
          <pc:sldMk cId="1831522467" sldId="348"/>
        </pc:sldMkLst>
        <pc:spChg chg="mod">
          <ac:chgData name="Meijer, Léonie (SPLAK) - KLM" userId="a989690d-3ddf-4603-a978-154195a68999" providerId="ADAL" clId="{61C6BBF0-D358-4051-8231-57DE892FA7FD}" dt="2025-05-31T09:45:08.974" v="1919" actId="20577"/>
          <ac:spMkLst>
            <pc:docMk/>
            <pc:sldMk cId="1831522467" sldId="348"/>
            <ac:spMk id="2" creationId="{A6E3E3D6-0205-8706-9DD6-84C58DA20715}"/>
          </ac:spMkLst>
        </pc:spChg>
        <pc:spChg chg="add mod">
          <ac:chgData name="Meijer, Léonie (SPLAK) - KLM" userId="a989690d-3ddf-4603-a978-154195a68999" providerId="ADAL" clId="{61C6BBF0-D358-4051-8231-57DE892FA7FD}" dt="2025-05-31T09:56:05.433" v="2829" actId="113"/>
          <ac:spMkLst>
            <pc:docMk/>
            <pc:sldMk cId="1831522467" sldId="348"/>
            <ac:spMk id="6" creationId="{C50C902B-C9EF-E793-1518-A294FD044935}"/>
          </ac:spMkLst>
        </pc:spChg>
        <pc:graphicFrameChg chg="mod modGraphic">
          <ac:chgData name="Meijer, Léonie (SPLAK) - KLM" userId="a989690d-3ddf-4603-a978-154195a68999" providerId="ADAL" clId="{61C6BBF0-D358-4051-8231-57DE892FA7FD}" dt="2025-05-31T09:55:51.656" v="2828" actId="113"/>
          <ac:graphicFrameMkLst>
            <pc:docMk/>
            <pc:sldMk cId="1831522467" sldId="348"/>
            <ac:graphicFrameMk id="4" creationId="{631D897B-06E2-A11F-2A78-1F169FC31CD0}"/>
          </ac:graphicFrameMkLst>
        </pc:graphicFrameChg>
      </pc:sldChg>
      <pc:sldChg chg="addSp modSp mod ord modNotesTx">
        <pc:chgData name="Meijer, Léonie (SPLAK) - KLM" userId="a989690d-3ddf-4603-a978-154195a68999" providerId="ADAL" clId="{61C6BBF0-D358-4051-8231-57DE892FA7FD}" dt="2025-05-31T10:01:29.568" v="3065" actId="20577"/>
        <pc:sldMkLst>
          <pc:docMk/>
          <pc:sldMk cId="1534824293" sldId="351"/>
        </pc:sldMkLst>
        <pc:spChg chg="mod">
          <ac:chgData name="Meijer, Léonie (SPLAK) - KLM" userId="a989690d-3ddf-4603-a978-154195a68999" providerId="ADAL" clId="{61C6BBF0-D358-4051-8231-57DE892FA7FD}" dt="2025-05-28T13:17:57.157" v="350" actId="20577"/>
          <ac:spMkLst>
            <pc:docMk/>
            <pc:sldMk cId="1534824293" sldId="351"/>
            <ac:spMk id="2" creationId="{C41E6B3B-8654-162B-D47E-3F2BC2F490BF}"/>
          </ac:spMkLst>
        </pc:spChg>
        <pc:spChg chg="add mod">
          <ac:chgData name="Meijer, Léonie (SPLAK) - KLM" userId="a989690d-3ddf-4603-a978-154195a68999" providerId="ADAL" clId="{61C6BBF0-D358-4051-8231-57DE892FA7FD}" dt="2025-05-31T09:59:11.439" v="2852" actId="20577"/>
          <ac:spMkLst>
            <pc:docMk/>
            <pc:sldMk cId="1534824293" sldId="351"/>
            <ac:spMk id="3" creationId="{8D42FBB6-7ED9-9BCC-D124-CBF6DCEFAC43}"/>
          </ac:spMkLst>
        </pc:spChg>
        <pc:graphicFrameChg chg="mod modGraphic">
          <ac:chgData name="Meijer, Léonie (SPLAK) - KLM" userId="a989690d-3ddf-4603-a978-154195a68999" providerId="ADAL" clId="{61C6BBF0-D358-4051-8231-57DE892FA7FD}" dt="2025-05-31T10:01:29.568" v="3065" actId="20577"/>
          <ac:graphicFrameMkLst>
            <pc:docMk/>
            <pc:sldMk cId="1534824293" sldId="351"/>
            <ac:graphicFrameMk id="5" creationId="{DF8C7B8F-F0CA-B4A3-A594-2E5E145EAE25}"/>
          </ac:graphicFrameMkLst>
        </pc:graphicFrameChg>
      </pc:sldChg>
      <pc:sldChg chg="modSp del mod">
        <pc:chgData name="Meijer, Léonie (SPLAK) - KLM" userId="a989690d-3ddf-4603-a978-154195a68999" providerId="ADAL" clId="{61C6BBF0-D358-4051-8231-57DE892FA7FD}" dt="2025-05-28T13:08:07.802" v="175" actId="47"/>
        <pc:sldMkLst>
          <pc:docMk/>
          <pc:sldMk cId="1657957484" sldId="352"/>
        </pc:sldMkLst>
      </pc:sldChg>
      <pc:sldChg chg="addSp delSp modSp mod ord">
        <pc:chgData name="Meijer, Léonie (SPLAK) - KLM" userId="a989690d-3ddf-4603-a978-154195a68999" providerId="ADAL" clId="{61C6BBF0-D358-4051-8231-57DE892FA7FD}" dt="2025-05-31T08:42:43.973" v="744" actId="478"/>
        <pc:sldMkLst>
          <pc:docMk/>
          <pc:sldMk cId="1547330971" sldId="356"/>
        </pc:sldMkLst>
        <pc:spChg chg="mod">
          <ac:chgData name="Meijer, Léonie (SPLAK) - KLM" userId="a989690d-3ddf-4603-a978-154195a68999" providerId="ADAL" clId="{61C6BBF0-D358-4051-8231-57DE892FA7FD}" dt="2025-05-28T13:17:35.954" v="346" actId="113"/>
          <ac:spMkLst>
            <pc:docMk/>
            <pc:sldMk cId="1547330971" sldId="356"/>
            <ac:spMk id="7" creationId="{0327DCF9-B872-1931-A65E-3989F68888D5}"/>
          </ac:spMkLst>
        </pc:spChg>
        <pc:picChg chg="add mod">
          <ac:chgData name="Meijer, Léonie (SPLAK) - KLM" userId="a989690d-3ddf-4603-a978-154195a68999" providerId="ADAL" clId="{61C6BBF0-D358-4051-8231-57DE892FA7FD}" dt="2025-05-31T08:42:28.838" v="742" actId="1076"/>
          <ac:picMkLst>
            <pc:docMk/>
            <pc:sldMk cId="1547330971" sldId="356"/>
            <ac:picMk id="6" creationId="{1866B9C7-74FC-BE80-2C28-7BA090C3721A}"/>
          </ac:picMkLst>
        </pc:picChg>
      </pc:sldChg>
      <pc:sldChg chg="modSp del mod">
        <pc:chgData name="Meijer, Léonie (SPLAK) - KLM" userId="a989690d-3ddf-4603-a978-154195a68999" providerId="ADAL" clId="{61C6BBF0-D358-4051-8231-57DE892FA7FD}" dt="2025-05-28T13:08:12.256" v="176" actId="47"/>
        <pc:sldMkLst>
          <pc:docMk/>
          <pc:sldMk cId="560543030" sldId="357"/>
        </pc:sldMkLst>
      </pc:sldChg>
      <pc:sldChg chg="modSp mod">
        <pc:chgData name="Meijer, Léonie (SPLAK) - KLM" userId="a989690d-3ddf-4603-a978-154195a68999" providerId="ADAL" clId="{61C6BBF0-D358-4051-8231-57DE892FA7FD}" dt="2025-05-31T09:45:03.618" v="1917" actId="20577"/>
        <pc:sldMkLst>
          <pc:docMk/>
          <pc:sldMk cId="2278031349" sldId="358"/>
        </pc:sldMkLst>
        <pc:spChg chg="mod">
          <ac:chgData name="Meijer, Léonie (SPLAK) - KLM" userId="a989690d-3ddf-4603-a978-154195a68999" providerId="ADAL" clId="{61C6BBF0-D358-4051-8231-57DE892FA7FD}" dt="2025-05-31T09:45:03.618" v="1917" actId="20577"/>
          <ac:spMkLst>
            <pc:docMk/>
            <pc:sldMk cId="2278031349" sldId="358"/>
            <ac:spMk id="2" creationId="{20671E19-85C6-0041-A309-58199DE74FE1}"/>
          </ac:spMkLst>
        </pc:spChg>
        <pc:spChg chg="mod">
          <ac:chgData name="Meijer, Léonie (SPLAK) - KLM" userId="a989690d-3ddf-4603-a978-154195a68999" providerId="ADAL" clId="{61C6BBF0-D358-4051-8231-57DE892FA7FD}" dt="2025-05-28T13:12:19.487" v="274" actId="20577"/>
          <ac:spMkLst>
            <pc:docMk/>
            <pc:sldMk cId="2278031349" sldId="358"/>
            <ac:spMk id="7" creationId="{9494B553-0DD9-17C3-98BE-22693E7EEDD3}"/>
          </ac:spMkLst>
        </pc:spChg>
      </pc:sldChg>
      <pc:sldChg chg="addSp delSp modSp mod ord">
        <pc:chgData name="Meijer, Léonie (SPLAK) - KLM" userId="a989690d-3ddf-4603-a978-154195a68999" providerId="ADAL" clId="{61C6BBF0-D358-4051-8231-57DE892FA7FD}" dt="2025-05-31T09:24:31.777" v="1529" actId="1076"/>
        <pc:sldMkLst>
          <pc:docMk/>
          <pc:sldMk cId="240925939" sldId="359"/>
        </pc:sldMkLst>
        <pc:spChg chg="mod">
          <ac:chgData name="Meijer, Léonie (SPLAK) - KLM" userId="a989690d-3ddf-4603-a978-154195a68999" providerId="ADAL" clId="{61C6BBF0-D358-4051-8231-57DE892FA7FD}" dt="2025-05-31T08:46:24.570" v="816" actId="20577"/>
          <ac:spMkLst>
            <pc:docMk/>
            <pc:sldMk cId="240925939" sldId="359"/>
            <ac:spMk id="2" creationId="{A26858A7-73D8-3D73-74F6-F42E51C7C3AA}"/>
          </ac:spMkLst>
        </pc:spChg>
        <pc:spChg chg="mod">
          <ac:chgData name="Meijer, Léonie (SPLAK) - KLM" userId="a989690d-3ddf-4603-a978-154195a68999" providerId="ADAL" clId="{61C6BBF0-D358-4051-8231-57DE892FA7FD}" dt="2025-05-31T08:53:13.187" v="918" actId="113"/>
          <ac:spMkLst>
            <pc:docMk/>
            <pc:sldMk cId="240925939" sldId="359"/>
            <ac:spMk id="7" creationId="{E8440C89-AC7C-3414-AE17-EA42EDC81560}"/>
          </ac:spMkLst>
        </pc:spChg>
        <pc:picChg chg="add mod">
          <ac:chgData name="Meijer, Léonie (SPLAK) - KLM" userId="a989690d-3ddf-4603-a978-154195a68999" providerId="ADAL" clId="{61C6BBF0-D358-4051-8231-57DE892FA7FD}" dt="2025-05-31T09:24:31.777" v="1529" actId="1076"/>
          <ac:picMkLst>
            <pc:docMk/>
            <pc:sldMk cId="240925939" sldId="359"/>
            <ac:picMk id="5" creationId="{83273292-0A3A-B554-B735-8534BAF01088}"/>
          </ac:picMkLst>
        </pc:picChg>
      </pc:sldChg>
      <pc:sldChg chg="addSp modSp mod ord">
        <pc:chgData name="Meijer, Léonie (SPLAK) - KLM" userId="a989690d-3ddf-4603-a978-154195a68999" providerId="ADAL" clId="{61C6BBF0-D358-4051-8231-57DE892FA7FD}" dt="2025-05-31T09:36:43.905" v="1817" actId="113"/>
        <pc:sldMkLst>
          <pc:docMk/>
          <pc:sldMk cId="1992747807" sldId="360"/>
        </pc:sldMkLst>
        <pc:spChg chg="mod">
          <ac:chgData name="Meijer, Léonie (SPLAK) - KLM" userId="a989690d-3ddf-4603-a978-154195a68999" providerId="ADAL" clId="{61C6BBF0-D358-4051-8231-57DE892FA7FD}" dt="2025-05-31T09:21:16.962" v="1520" actId="255"/>
          <ac:spMkLst>
            <pc:docMk/>
            <pc:sldMk cId="1992747807" sldId="360"/>
            <ac:spMk id="2" creationId="{AD7AA4AC-E3C9-665A-6B4A-3A50B0CF60FE}"/>
          </ac:spMkLst>
        </pc:spChg>
        <pc:spChg chg="add mod">
          <ac:chgData name="Meijer, Léonie (SPLAK) - KLM" userId="a989690d-3ddf-4603-a978-154195a68999" providerId="ADAL" clId="{61C6BBF0-D358-4051-8231-57DE892FA7FD}" dt="2025-05-31T09:27:52.612" v="1541" actId="14100"/>
          <ac:spMkLst>
            <pc:docMk/>
            <pc:sldMk cId="1992747807" sldId="360"/>
            <ac:spMk id="3" creationId="{20E6CFD8-855F-15DD-9807-06DFC838EB25}"/>
          </ac:spMkLst>
        </pc:spChg>
        <pc:graphicFrameChg chg="mod modGraphic">
          <ac:chgData name="Meijer, Léonie (SPLAK) - KLM" userId="a989690d-3ddf-4603-a978-154195a68999" providerId="ADAL" clId="{61C6BBF0-D358-4051-8231-57DE892FA7FD}" dt="2025-05-31T09:36:43.905" v="1817" actId="113"/>
          <ac:graphicFrameMkLst>
            <pc:docMk/>
            <pc:sldMk cId="1992747807" sldId="360"/>
            <ac:graphicFrameMk id="4" creationId="{311E35BD-DA43-AB2F-F776-AA287DAF8ECD}"/>
          </ac:graphicFrameMkLst>
        </pc:graphicFrameChg>
      </pc:sldChg>
      <pc:sldChg chg="addSp modSp add mod">
        <pc:chgData name="Meijer, Léonie (SPLAK) - KLM" userId="a989690d-3ddf-4603-a978-154195a68999" providerId="ADAL" clId="{61C6BBF0-D358-4051-8231-57DE892FA7FD}" dt="2025-05-31T09:56:50.237" v="2839" actId="20577"/>
        <pc:sldMkLst>
          <pc:docMk/>
          <pc:sldMk cId="770708596" sldId="361"/>
        </pc:sldMkLst>
        <pc:spChg chg="mod">
          <ac:chgData name="Meijer, Léonie (SPLAK) - KLM" userId="a989690d-3ddf-4603-a978-154195a68999" providerId="ADAL" clId="{61C6BBF0-D358-4051-8231-57DE892FA7FD}" dt="2025-05-31T09:21:33.524" v="1524" actId="20577"/>
          <ac:spMkLst>
            <pc:docMk/>
            <pc:sldMk cId="770708596" sldId="361"/>
            <ac:spMk id="2" creationId="{FCD1767D-D287-6245-A4DD-0B0F070590E1}"/>
          </ac:spMkLst>
        </pc:spChg>
        <pc:spChg chg="add mod">
          <ac:chgData name="Meijer, Léonie (SPLAK) - KLM" userId="a989690d-3ddf-4603-a978-154195a68999" providerId="ADAL" clId="{61C6BBF0-D358-4051-8231-57DE892FA7FD}" dt="2025-05-31T09:56:50.237" v="2839" actId="20577"/>
          <ac:spMkLst>
            <pc:docMk/>
            <pc:sldMk cId="770708596" sldId="361"/>
            <ac:spMk id="3" creationId="{1AC76647-E92E-EB18-761F-482D9F58FCDE}"/>
          </ac:spMkLst>
        </pc:spChg>
        <pc:graphicFrameChg chg="mod modGraphic">
          <ac:chgData name="Meijer, Léonie (SPLAK) - KLM" userId="a989690d-3ddf-4603-a978-154195a68999" providerId="ADAL" clId="{61C6BBF0-D358-4051-8231-57DE892FA7FD}" dt="2025-05-31T09:44:27.076" v="1914" actId="20577"/>
          <ac:graphicFrameMkLst>
            <pc:docMk/>
            <pc:sldMk cId="770708596" sldId="361"/>
            <ac:graphicFrameMk id="5" creationId="{287A86D8-5B48-7636-BDE9-E6AC3384D026}"/>
          </ac:graphicFrameMkLst>
        </pc:graphicFrameChg>
      </pc:sldChg>
      <pc:sldChg chg="modSp add mod">
        <pc:chgData name="Meijer, Léonie (SPLAK) - KLM" userId="a989690d-3ddf-4603-a978-154195a68999" providerId="ADAL" clId="{61C6BBF0-D358-4051-8231-57DE892FA7FD}" dt="2025-05-31T09:21:28.494" v="1522" actId="20577"/>
        <pc:sldMkLst>
          <pc:docMk/>
          <pc:sldMk cId="122184015" sldId="362"/>
        </pc:sldMkLst>
        <pc:spChg chg="mod">
          <ac:chgData name="Meijer, Léonie (SPLAK) - KLM" userId="a989690d-3ddf-4603-a978-154195a68999" providerId="ADAL" clId="{61C6BBF0-D358-4051-8231-57DE892FA7FD}" dt="2025-05-31T09:21:28.494" v="1522" actId="20577"/>
          <ac:spMkLst>
            <pc:docMk/>
            <pc:sldMk cId="122184015" sldId="362"/>
            <ac:spMk id="2" creationId="{50AB33F0-A738-5F0F-F331-71EEC5712E72}"/>
          </ac:spMkLst>
        </pc:spChg>
      </pc:sldChg>
      <pc:sldChg chg="add del">
        <pc:chgData name="Meijer, Léonie (SPLAK) - KLM" userId="a989690d-3ddf-4603-a978-154195a68999" providerId="ADAL" clId="{61C6BBF0-D358-4051-8231-57DE892FA7FD}" dt="2025-05-28T13:17:02.806" v="339" actId="47"/>
        <pc:sldMkLst>
          <pc:docMk/>
          <pc:sldMk cId="3396528742"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F0787-8765-4EC1-9DCB-4E266A74849F}" type="datetimeFigureOut">
              <a:rPr lang="nl-NL" smtClean="0"/>
              <a:t>6-6-2025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9B67A-DED2-4F03-BEF0-BA9E0DBD5466}" type="slidenum">
              <a:rPr lang="nl-NL" smtClean="0"/>
              <a:t>‹#›</a:t>
            </a:fld>
            <a:endParaRPr lang="nl-NL"/>
          </a:p>
        </p:txBody>
      </p:sp>
    </p:spTree>
    <p:extLst>
      <p:ext uri="{BB962C8B-B14F-4D97-AF65-F5344CB8AC3E}">
        <p14:creationId xmlns:p14="http://schemas.microsoft.com/office/powerpoint/2010/main" val="173218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9C97857-83EE-7449-A1A3-657CA0EA828F}" type="slidenum">
              <a:rPr lang="nl-NL" smtClean="0"/>
              <a:t>2</a:t>
            </a:fld>
            <a:endParaRPr lang="nl-NL"/>
          </a:p>
        </p:txBody>
      </p:sp>
    </p:spTree>
    <p:extLst>
      <p:ext uri="{BB962C8B-B14F-4D97-AF65-F5344CB8AC3E}">
        <p14:creationId xmlns:p14="http://schemas.microsoft.com/office/powerpoint/2010/main" val="382400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3471F-3743-2585-2651-0E3B0F05A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E71E0-5B49-BB65-A930-E944AF348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74017-3394-1349-FF77-A585758CB785}"/>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10C5AD4C-2109-A27D-C911-CC18331078BE}"/>
              </a:ext>
            </a:extLst>
          </p:cNvPr>
          <p:cNvSpPr>
            <a:spLocks noGrp="1"/>
          </p:cNvSpPr>
          <p:nvPr>
            <p:ph type="sldNum" sz="quarter" idx="5"/>
          </p:nvPr>
        </p:nvSpPr>
        <p:spPr/>
        <p:txBody>
          <a:bodyPr/>
          <a:lstStyle/>
          <a:p>
            <a:fld id="{39C97857-83EE-7449-A1A3-657CA0EA828F}" type="slidenum">
              <a:rPr lang="nl-NL" smtClean="0"/>
              <a:t>3</a:t>
            </a:fld>
            <a:endParaRPr lang="nl-NL"/>
          </a:p>
        </p:txBody>
      </p:sp>
    </p:spTree>
    <p:extLst>
      <p:ext uri="{BB962C8B-B14F-4D97-AF65-F5344CB8AC3E}">
        <p14:creationId xmlns:p14="http://schemas.microsoft.com/office/powerpoint/2010/main" val="330963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C429B67A-DED2-4F03-BEF0-BA9E0DBD5466}" type="slidenum">
              <a:rPr lang="nl-NL" smtClean="0"/>
              <a:t>4</a:t>
            </a:fld>
            <a:endParaRPr lang="nl-NL"/>
          </a:p>
        </p:txBody>
      </p:sp>
    </p:spTree>
    <p:extLst>
      <p:ext uri="{BB962C8B-B14F-4D97-AF65-F5344CB8AC3E}">
        <p14:creationId xmlns:p14="http://schemas.microsoft.com/office/powerpoint/2010/main" val="411582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AB8B-64CE-E9F0-0B75-41D16A3A7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AFF84C-8111-826F-088E-9C63378F3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F3C42-8AC3-3F45-A7F1-129E5F14664A}"/>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EC7E316B-46D5-5CB3-7426-6C0FAA199EF7}"/>
              </a:ext>
            </a:extLst>
          </p:cNvPr>
          <p:cNvSpPr>
            <a:spLocks noGrp="1"/>
          </p:cNvSpPr>
          <p:nvPr>
            <p:ph type="sldNum" sz="quarter" idx="5"/>
          </p:nvPr>
        </p:nvSpPr>
        <p:spPr/>
        <p:txBody>
          <a:bodyPr/>
          <a:lstStyle/>
          <a:p>
            <a:fld id="{39C97857-83EE-7449-A1A3-657CA0EA828F}" type="slidenum">
              <a:rPr lang="nl-NL" smtClean="0"/>
              <a:t>5</a:t>
            </a:fld>
            <a:endParaRPr lang="nl-NL"/>
          </a:p>
        </p:txBody>
      </p:sp>
    </p:spTree>
    <p:extLst>
      <p:ext uri="{BB962C8B-B14F-4D97-AF65-F5344CB8AC3E}">
        <p14:creationId xmlns:p14="http://schemas.microsoft.com/office/powerpoint/2010/main" val="254169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5D5A1-AA63-1B6B-CA6B-A697E1B19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7F005-361F-B15E-71BA-3E4F0343C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AB019-E372-E6CE-36C7-9B70AD799BC0}"/>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6E145157-20FB-5027-B323-084D33102AF9}"/>
              </a:ext>
            </a:extLst>
          </p:cNvPr>
          <p:cNvSpPr>
            <a:spLocks noGrp="1"/>
          </p:cNvSpPr>
          <p:nvPr>
            <p:ph type="sldNum" sz="quarter" idx="5"/>
          </p:nvPr>
        </p:nvSpPr>
        <p:spPr/>
        <p:txBody>
          <a:bodyPr/>
          <a:lstStyle/>
          <a:p>
            <a:fld id="{39C97857-83EE-7449-A1A3-657CA0EA828F}" type="slidenum">
              <a:rPr lang="nl-NL" smtClean="0"/>
              <a:t>7</a:t>
            </a:fld>
            <a:endParaRPr lang="nl-NL"/>
          </a:p>
        </p:txBody>
      </p:sp>
    </p:spTree>
    <p:extLst>
      <p:ext uri="{BB962C8B-B14F-4D97-AF65-F5344CB8AC3E}">
        <p14:creationId xmlns:p14="http://schemas.microsoft.com/office/powerpoint/2010/main" val="371258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FAC3F-CCA3-1214-08E9-57C196022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55256-3D74-7963-75D4-BDB815405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CED7C-FD3E-8FB8-C3C8-980FF4B9EF3F}"/>
              </a:ext>
            </a:extLst>
          </p:cNvPr>
          <p:cNvSpPr>
            <a:spLocks noGrp="1"/>
          </p:cNvSpPr>
          <p:nvPr>
            <p:ph type="body" idx="1"/>
          </p:nvPr>
        </p:nvSpPr>
        <p:spPr/>
        <p:txBody>
          <a:bodyPr/>
          <a:lstStyle/>
          <a:p>
            <a:pPr>
              <a:buNone/>
            </a:pPr>
            <a:r>
              <a:rPr lang="nl-NL" b="1" dirty="0"/>
              <a:t>Waarom deze stelling goed werkt:</a:t>
            </a:r>
          </a:p>
          <a:p>
            <a:pPr>
              <a:buFont typeface="Arial" panose="020B0604020202020204" pitchFamily="34" charset="0"/>
              <a:buChar char="•"/>
            </a:pPr>
            <a:r>
              <a:rPr lang="nl-NL" dirty="0"/>
              <a:t> Het zet aan tot discussie over voedselveiligheid vs. voedselverspilling.</a:t>
            </a:r>
          </a:p>
          <a:p>
            <a:pPr>
              <a:buFont typeface="Arial" panose="020B0604020202020204" pitchFamily="34" charset="0"/>
              <a:buChar char="•"/>
            </a:pPr>
            <a:r>
              <a:rPr lang="nl-NL" dirty="0"/>
              <a:t> Leerlingen kunnen vanuit verschillende perspectieven argumenteren: gezondheid, duurzaamheid, verantwoordelijkheid van organisaties, consumentengedrag, enz.</a:t>
            </a:r>
          </a:p>
          <a:p>
            <a:pPr>
              <a:buFont typeface="Arial" panose="020B0604020202020204" pitchFamily="34" charset="0"/>
              <a:buChar char="•"/>
            </a:pPr>
            <a:r>
              <a:rPr lang="nl-NL" dirty="0"/>
              <a:t> Het is concreet, maar laat ruimte voor interpretatie en verdieping (wat is “soepeler”? hoe bepaal je of iets nog veilig is?).</a:t>
            </a:r>
          </a:p>
          <a:p>
            <a:endParaRPr lang="nl-NL" dirty="0"/>
          </a:p>
        </p:txBody>
      </p:sp>
      <p:sp>
        <p:nvSpPr>
          <p:cNvPr id="4" name="Slide Number Placeholder 3">
            <a:extLst>
              <a:ext uri="{FF2B5EF4-FFF2-40B4-BE49-F238E27FC236}">
                <a16:creationId xmlns:a16="http://schemas.microsoft.com/office/drawing/2014/main" id="{01F08B73-B9F0-1221-C0D7-C6E8C4B16CF4}"/>
              </a:ext>
            </a:extLst>
          </p:cNvPr>
          <p:cNvSpPr>
            <a:spLocks noGrp="1"/>
          </p:cNvSpPr>
          <p:nvPr>
            <p:ph type="sldNum" sz="quarter" idx="5"/>
          </p:nvPr>
        </p:nvSpPr>
        <p:spPr/>
        <p:txBody>
          <a:bodyPr/>
          <a:lstStyle/>
          <a:p>
            <a:fld id="{C429B67A-DED2-4F03-BEF0-BA9E0DBD5466}" type="slidenum">
              <a:rPr lang="nl-NL" smtClean="0"/>
              <a:t>8</a:t>
            </a:fld>
            <a:endParaRPr lang="nl-NL"/>
          </a:p>
        </p:txBody>
      </p:sp>
    </p:spTree>
    <p:extLst>
      <p:ext uri="{BB962C8B-B14F-4D97-AF65-F5344CB8AC3E}">
        <p14:creationId xmlns:p14="http://schemas.microsoft.com/office/powerpoint/2010/main" val="361520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C33FF-F09A-DB4E-12FC-A3E7D78F6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A8513-2610-3C87-A0BD-651AB6742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5E86F-20AE-863A-0223-CE5E786B744E}"/>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5552C6B0-0115-FFA5-FBD8-FCF3DA11649E}"/>
              </a:ext>
            </a:extLst>
          </p:cNvPr>
          <p:cNvSpPr>
            <a:spLocks noGrp="1"/>
          </p:cNvSpPr>
          <p:nvPr>
            <p:ph type="sldNum" sz="quarter" idx="5"/>
          </p:nvPr>
        </p:nvSpPr>
        <p:spPr/>
        <p:txBody>
          <a:bodyPr/>
          <a:lstStyle/>
          <a:p>
            <a:fld id="{39C97857-83EE-7449-A1A3-657CA0EA828F}" type="slidenum">
              <a:rPr lang="nl-NL" smtClean="0"/>
              <a:t>9</a:t>
            </a:fld>
            <a:endParaRPr lang="nl-NL"/>
          </a:p>
        </p:txBody>
      </p:sp>
    </p:spTree>
    <p:extLst>
      <p:ext uri="{BB962C8B-B14F-4D97-AF65-F5344CB8AC3E}">
        <p14:creationId xmlns:p14="http://schemas.microsoft.com/office/powerpoint/2010/main" val="266683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21D94-E7C0-7B5B-8D4D-DD27FDDC2C7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0375504-BE0A-7804-1AB8-579575D7A4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306D9A5-F8C0-2D36-3E98-B027AEC8E671}"/>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F8BC7C27-770E-C4A5-4F01-E42F3E4D0AE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2F84D51E-3735-A472-3FF0-968F135FDFD2}"/>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393239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6B403-00EB-811F-B77E-A910E87112F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3DAEB91-A28D-447F-9C80-8389C017FC5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A539A3-C2DA-A92E-1BCA-D75210FB1DE1}"/>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BD6E7836-3BB7-67AE-0481-ABD0EE3DC69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0EC5E58F-B928-C9D7-11F1-090A5B8B3F04}"/>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19879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709F037-BC84-618A-AA70-1BCC43127B2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0AEEF0A-0A58-219A-8014-5617659BD37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769783B-4D02-2D67-223D-083F0B423906}"/>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23CE7AA9-18C1-447A-CB62-3FC2798BAC0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C5BE23C8-293D-725D-BD5A-121512B0699B}"/>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47524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D644B3-0B4D-6124-FA24-6657FD94DA6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E74496-8CDA-1316-ADE8-5DA765D45EA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E9B35E-0A5E-48CD-0DCA-EF8A027A812A}"/>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7FC3D648-35A5-4795-EAD1-A14ED2A3CD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CBE544C0-1517-42FB-8ABF-3154BC957CF3}"/>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420736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AEF82-F1C8-02F6-DBED-B0324EDB350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D88F145-BB05-FE0E-7FB6-23E6E898B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A93F9CF-9A93-2E36-374F-B050815F54C4}"/>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FCF68EAF-B60F-F87B-0290-493803A35B2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65DB4466-20CD-88DA-56D2-01883AFE66B7}"/>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142125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01EDB-BADA-92F1-7DC4-D0626F4C219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082EF1-23D2-93D6-337F-72C4F4D952D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A37799C-793D-0E11-D9B3-DBD147E9742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5845E4D-BDC8-F0A8-DFFA-B0F79A72D0F9}"/>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6" name="Tijdelijke aanduiding voor voettekst 5">
            <a:extLst>
              <a:ext uri="{FF2B5EF4-FFF2-40B4-BE49-F238E27FC236}">
                <a16:creationId xmlns:a16="http://schemas.microsoft.com/office/drawing/2014/main" id="{D54D1167-655D-130D-227C-3D700CF92323}"/>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4F55ABA-BDF8-0E25-F0CA-3B9D7338731F}"/>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15926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9505A-65D0-C0F0-3738-8F8F4E94D53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0057730-D5F7-7502-D1B4-7BA97A4354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4FC94E1-1602-4B81-FB16-03C6565A78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D0D6B32-F8BD-3AC4-2E33-6A319647D2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856101-7E21-4951-90FB-43A74C82645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5C1DB42-AD09-B63C-E03F-55DF0F788AEF}"/>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8" name="Tijdelijke aanduiding voor voettekst 7">
            <a:extLst>
              <a:ext uri="{FF2B5EF4-FFF2-40B4-BE49-F238E27FC236}">
                <a16:creationId xmlns:a16="http://schemas.microsoft.com/office/drawing/2014/main" id="{1A09F272-DEBC-B18A-AA6B-5951D58BF7C0}"/>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9F809878-2B36-1670-1DBB-AA3CC5D4115E}"/>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338654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E5E57-1787-CAC0-EAE8-0F15C56A9A5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A355CA-B436-E4F8-4FA1-80282422899A}"/>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4" name="Tijdelijke aanduiding voor voettekst 3">
            <a:extLst>
              <a:ext uri="{FF2B5EF4-FFF2-40B4-BE49-F238E27FC236}">
                <a16:creationId xmlns:a16="http://schemas.microsoft.com/office/drawing/2014/main" id="{662660E1-884E-58F2-D193-7D7E1A8EFD6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59582A9C-F431-27EA-0163-7DC89435974B}"/>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357136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DF31C12-7F53-5BCD-ED4C-E3A843488F1E}"/>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3" name="Tijdelijke aanduiding voor voettekst 2">
            <a:extLst>
              <a:ext uri="{FF2B5EF4-FFF2-40B4-BE49-F238E27FC236}">
                <a16:creationId xmlns:a16="http://schemas.microsoft.com/office/drawing/2014/main" id="{89D2AC8B-9496-B9A1-A14A-ECE955431F9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CA78FDB0-87B2-CAFE-0ED7-D671EF839954}"/>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69141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A14B9-0AE8-173F-6F76-7D1F038DC7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9E25CFF-F821-DE01-453B-9DB012962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F313640-411E-F302-335E-641B5C93C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33631D5-C90E-6158-EA95-740F4849F4E2}"/>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6" name="Tijdelijke aanduiding voor voettekst 5">
            <a:extLst>
              <a:ext uri="{FF2B5EF4-FFF2-40B4-BE49-F238E27FC236}">
                <a16:creationId xmlns:a16="http://schemas.microsoft.com/office/drawing/2014/main" id="{66335311-E9C4-0D2D-80AD-92BF0630F173}"/>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594FE58B-48D5-F785-6719-AE7A2CE1BFF1}"/>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367898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638BB-CB4C-17E8-2D69-7BC099B0CAF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3C6E4BF-BE2F-9EBB-6B9D-EE0DA7844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E0E3CC6-5C22-E465-026F-2F8255726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38FA82A-E489-D9FE-5EA7-E13FF379F36B}"/>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6" name="Tijdelijke aanduiding voor voettekst 5">
            <a:extLst>
              <a:ext uri="{FF2B5EF4-FFF2-40B4-BE49-F238E27FC236}">
                <a16:creationId xmlns:a16="http://schemas.microsoft.com/office/drawing/2014/main" id="{068FBFC4-9BE0-32FF-B286-DE59073023C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ED272105-CFC6-AA83-F709-9D238A3EF2F9}"/>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355260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72BD34C-1283-0DB0-6934-F3410DD2D744}"/>
              </a:ext>
            </a:extLst>
          </p:cNvPr>
          <p:cNvSpPr>
            <a:spLocks noGrp="1"/>
          </p:cNvSpPr>
          <p:nvPr>
            <p:ph type="title"/>
          </p:nvPr>
        </p:nvSpPr>
        <p:spPr>
          <a:xfrm>
            <a:off x="399393" y="388884"/>
            <a:ext cx="11403724" cy="662150"/>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EE1FD129-078E-06C7-60B7-0D13F77ABE43}"/>
              </a:ext>
            </a:extLst>
          </p:cNvPr>
          <p:cNvSpPr>
            <a:spLocks noGrp="1"/>
          </p:cNvSpPr>
          <p:nvPr>
            <p:ph type="body" idx="1"/>
          </p:nvPr>
        </p:nvSpPr>
        <p:spPr>
          <a:xfrm>
            <a:off x="399392" y="1229711"/>
            <a:ext cx="11403723" cy="4750676"/>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a:extLst>
              <a:ext uri="{FF2B5EF4-FFF2-40B4-BE49-F238E27FC236}">
                <a16:creationId xmlns:a16="http://schemas.microsoft.com/office/drawing/2014/main" id="{704F2894-B132-87A0-F887-3F818528780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81000" y="6306315"/>
            <a:ext cx="2190750" cy="457200"/>
          </a:xfrm>
          <a:prstGeom prst="rect">
            <a:avLst/>
          </a:prstGeom>
        </p:spPr>
      </p:pic>
      <p:cxnSp>
        <p:nvCxnSpPr>
          <p:cNvPr id="11" name="Rechte verbindingslijn 10">
            <a:extLst>
              <a:ext uri="{FF2B5EF4-FFF2-40B4-BE49-F238E27FC236}">
                <a16:creationId xmlns:a16="http://schemas.microsoft.com/office/drawing/2014/main" id="{EC199323-552B-06A8-2877-A0A1E0D1EF29}"/>
              </a:ext>
            </a:extLst>
          </p:cNvPr>
          <p:cNvCxnSpPr/>
          <p:nvPr userDrawn="1"/>
        </p:nvCxnSpPr>
        <p:spPr>
          <a:xfrm>
            <a:off x="399392" y="6190591"/>
            <a:ext cx="11403723" cy="0"/>
          </a:xfrm>
          <a:prstGeom prst="line">
            <a:avLst/>
          </a:prstGeom>
        </p:spPr>
        <p:style>
          <a:lnRef idx="2">
            <a:schemeClr val="accent2"/>
          </a:lnRef>
          <a:fillRef idx="0">
            <a:schemeClr val="accent2"/>
          </a:fillRef>
          <a:effectRef idx="1">
            <a:schemeClr val="accent2"/>
          </a:effectRef>
          <a:fontRef idx="minor">
            <a:schemeClr val="tx1"/>
          </a:fontRef>
        </p:style>
      </p:cxnSp>
      <p:sp>
        <p:nvSpPr>
          <p:cNvPr id="4" name="Tekstvak 3">
            <a:extLst>
              <a:ext uri="{FF2B5EF4-FFF2-40B4-BE49-F238E27FC236}">
                <a16:creationId xmlns:a16="http://schemas.microsoft.com/office/drawing/2014/main" id="{BB92B557-D76F-D362-D0FA-D7F02E422A1A}"/>
              </a:ext>
            </a:extLst>
          </p:cNvPr>
          <p:cNvSpPr txBox="1"/>
          <p:nvPr userDrawn="1"/>
        </p:nvSpPr>
        <p:spPr>
          <a:xfrm>
            <a:off x="9028385" y="6327228"/>
            <a:ext cx="2869324" cy="276999"/>
          </a:xfrm>
          <a:prstGeom prst="rect">
            <a:avLst/>
          </a:prstGeom>
          <a:noFill/>
        </p:spPr>
        <p:txBody>
          <a:bodyPr wrap="square" rtlCol="0">
            <a:spAutoFit/>
          </a:bodyPr>
          <a:lstStyle/>
          <a:p>
            <a:pPr algn="r"/>
            <a:r>
              <a:rPr lang="nl-NL" sz="1200" b="1" i="1" dirty="0">
                <a:latin typeface="Cambria" panose="02040503050406030204" pitchFamily="18" charset="0"/>
              </a:rPr>
              <a:t>Oog voor voedsel  • Hart voor mensen</a:t>
            </a:r>
          </a:p>
        </p:txBody>
      </p:sp>
    </p:spTree>
    <p:extLst>
      <p:ext uri="{BB962C8B-B14F-4D97-AF65-F5344CB8AC3E}">
        <p14:creationId xmlns:p14="http://schemas.microsoft.com/office/powerpoint/2010/main" val="3012351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35A23-4237-21F1-E76E-D632BE1C05C8}"/>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27F6AA86-581D-E722-59ED-66D32E57399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6D231AB5-C8D3-C4A7-705A-6DB4BFFA16C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 y="-231356"/>
            <a:ext cx="12192001" cy="6311900"/>
          </a:xfrm>
          <a:prstGeom prst="rect">
            <a:avLst/>
          </a:prstGeom>
        </p:spPr>
      </p:pic>
      <p:sp>
        <p:nvSpPr>
          <p:cNvPr id="4" name="TextBox 3">
            <a:extLst>
              <a:ext uri="{FF2B5EF4-FFF2-40B4-BE49-F238E27FC236}">
                <a16:creationId xmlns:a16="http://schemas.microsoft.com/office/drawing/2014/main" id="{5DEF0E26-7815-8056-060A-56B2DE281E5E}"/>
              </a:ext>
            </a:extLst>
          </p:cNvPr>
          <p:cNvSpPr txBox="1"/>
          <p:nvPr/>
        </p:nvSpPr>
        <p:spPr>
          <a:xfrm>
            <a:off x="1438940" y="3782992"/>
            <a:ext cx="4983125" cy="1569660"/>
          </a:xfrm>
          <a:prstGeom prst="rect">
            <a:avLst/>
          </a:prstGeom>
          <a:noFill/>
        </p:spPr>
        <p:txBody>
          <a:bodyPr wrap="square" rtlCol="0">
            <a:spAutoFit/>
          </a:bodyPr>
          <a:lstStyle/>
          <a:p>
            <a:r>
              <a:rPr lang="nl-NL" sz="4800" b="1" dirty="0">
                <a:solidFill>
                  <a:schemeClr val="bg1"/>
                </a:solidFill>
              </a:rPr>
              <a:t>Debateer over aantal stellingen</a:t>
            </a:r>
          </a:p>
        </p:txBody>
      </p:sp>
    </p:spTree>
    <p:extLst>
      <p:ext uri="{BB962C8B-B14F-4D97-AF65-F5344CB8AC3E}">
        <p14:creationId xmlns:p14="http://schemas.microsoft.com/office/powerpoint/2010/main" val="246185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E3D6-0205-8706-9DD6-84C58DA20715}"/>
              </a:ext>
            </a:extLst>
          </p:cNvPr>
          <p:cNvSpPr>
            <a:spLocks noGrp="1"/>
          </p:cNvSpPr>
          <p:nvPr>
            <p:ph type="title"/>
          </p:nvPr>
        </p:nvSpPr>
        <p:spPr/>
        <p:txBody>
          <a:bodyPr>
            <a:normAutofit fontScale="90000"/>
          </a:bodyPr>
          <a:lstStyle/>
          <a:p>
            <a:r>
              <a:rPr lang="en-US" dirty="0">
                <a:solidFill>
                  <a:schemeClr val="accent2"/>
                </a:solidFill>
                <a:latin typeface="Helvetica" panose="020B0604020202020204" pitchFamily="34" charset="0"/>
                <a:ea typeface="Calibri Light"/>
                <a:cs typeface="Helvetica" panose="020B0604020202020204" pitchFamily="34" charset="0"/>
              </a:rPr>
              <a:t>Stelling 4  - </a:t>
            </a:r>
            <a:r>
              <a:rPr lang="en-US" sz="3100" dirty="0" err="1">
                <a:solidFill>
                  <a:schemeClr val="accent2"/>
                </a:solidFill>
                <a:latin typeface="Helvetica" panose="020B0604020202020204" pitchFamily="34" charset="0"/>
                <a:ea typeface="Calibri Light"/>
                <a:cs typeface="Helvetica" panose="020B0604020202020204" pitchFamily="34" charset="0"/>
              </a:rPr>
              <a:t>Scholieren</a:t>
            </a:r>
            <a:r>
              <a:rPr lang="en-US" sz="3100" dirty="0">
                <a:solidFill>
                  <a:schemeClr val="accent2"/>
                </a:solidFill>
                <a:latin typeface="Helvetica" panose="020B0604020202020204" pitchFamily="34" charset="0"/>
                <a:ea typeface="Calibri Light"/>
                <a:cs typeface="Helvetica" panose="020B0604020202020204" pitchFamily="34" charset="0"/>
              </a:rPr>
              <a:t> </a:t>
            </a:r>
            <a:r>
              <a:rPr lang="en-US" sz="3100" dirty="0" err="1">
                <a:solidFill>
                  <a:schemeClr val="accent2"/>
                </a:solidFill>
                <a:latin typeface="Helvetica" panose="020B0604020202020204" pitchFamily="34" charset="0"/>
                <a:ea typeface="Calibri Light"/>
                <a:cs typeface="Helvetica" panose="020B0604020202020204" pitchFamily="34" charset="0"/>
              </a:rPr>
              <a:t>verplicht</a:t>
            </a:r>
            <a:r>
              <a:rPr lang="en-US" sz="3100" dirty="0">
                <a:solidFill>
                  <a:schemeClr val="accent2"/>
                </a:solidFill>
                <a:latin typeface="Helvetica" panose="020B0604020202020204" pitchFamily="34" charset="0"/>
                <a:ea typeface="Calibri Light"/>
                <a:cs typeface="Helvetica" panose="020B0604020202020204" pitchFamily="34" charset="0"/>
              </a:rPr>
              <a:t> </a:t>
            </a:r>
            <a:r>
              <a:rPr lang="en-US" sz="3100" dirty="0" err="1">
                <a:solidFill>
                  <a:schemeClr val="accent2"/>
                </a:solidFill>
                <a:latin typeface="Helvetica" panose="020B0604020202020204" pitchFamily="34" charset="0"/>
                <a:ea typeface="Calibri Light"/>
                <a:cs typeface="Helvetica" panose="020B0604020202020204" pitchFamily="34" charset="0"/>
              </a:rPr>
              <a:t>vrijwilligerswerk</a:t>
            </a:r>
            <a:r>
              <a:rPr lang="en-US" sz="3100" dirty="0">
                <a:solidFill>
                  <a:schemeClr val="accent2"/>
                </a:solidFill>
                <a:latin typeface="Helvetica" panose="020B0604020202020204" pitchFamily="34" charset="0"/>
                <a:ea typeface="Calibri Light"/>
                <a:cs typeface="Helvetica" panose="020B0604020202020204" pitchFamily="34" charset="0"/>
              </a:rPr>
              <a:t> laten </a:t>
            </a:r>
            <a:r>
              <a:rPr lang="en-US" sz="3100" dirty="0" err="1">
                <a:solidFill>
                  <a:schemeClr val="accent2"/>
                </a:solidFill>
                <a:latin typeface="Helvetica" panose="020B0604020202020204" pitchFamily="34" charset="0"/>
                <a:ea typeface="Calibri Light"/>
                <a:cs typeface="Helvetica" panose="020B0604020202020204" pitchFamily="34" charset="0"/>
              </a:rPr>
              <a:t>doen</a:t>
            </a:r>
            <a:r>
              <a:rPr lang="en-US" sz="3100" dirty="0">
                <a:solidFill>
                  <a:schemeClr val="accent2"/>
                </a:solidFill>
                <a:latin typeface="Helvetica" panose="020B0604020202020204" pitchFamily="34" charset="0"/>
                <a:ea typeface="Calibri Light"/>
                <a:cs typeface="Helvetica" panose="020B0604020202020204" pitchFamily="34" charset="0"/>
              </a:rPr>
              <a:t> </a:t>
            </a:r>
          </a:p>
        </p:txBody>
      </p:sp>
      <p:graphicFrame>
        <p:nvGraphicFramePr>
          <p:cNvPr id="4" name="Table 3">
            <a:extLst>
              <a:ext uri="{FF2B5EF4-FFF2-40B4-BE49-F238E27FC236}">
                <a16:creationId xmlns:a16="http://schemas.microsoft.com/office/drawing/2014/main" id="{631D897B-06E2-A11F-2A78-1F169FC31CD0}"/>
              </a:ext>
            </a:extLst>
          </p:cNvPr>
          <p:cNvGraphicFramePr>
            <a:graphicFrameLocks noGrp="1"/>
          </p:cNvGraphicFramePr>
          <p:nvPr>
            <p:extLst>
              <p:ext uri="{D42A27DB-BD31-4B8C-83A1-F6EECF244321}">
                <p14:modId xmlns:p14="http://schemas.microsoft.com/office/powerpoint/2010/main" val="1971950103"/>
              </p:ext>
            </p:extLst>
          </p:nvPr>
        </p:nvGraphicFramePr>
        <p:xfrm>
          <a:off x="520997" y="1231788"/>
          <a:ext cx="10810744" cy="2745232"/>
        </p:xfrm>
        <a:graphic>
          <a:graphicData uri="http://schemas.openxmlformats.org/drawingml/2006/table">
            <a:tbl>
              <a:tblPr firstRow="1" bandRow="1">
                <a:tableStyleId>{5C22544A-7EE6-4342-B048-85BDC9FD1C3A}</a:tableStyleId>
              </a:tblPr>
              <a:tblGrid>
                <a:gridCol w="5543487">
                  <a:extLst>
                    <a:ext uri="{9D8B030D-6E8A-4147-A177-3AD203B41FA5}">
                      <a16:colId xmlns:a16="http://schemas.microsoft.com/office/drawing/2014/main" val="504786247"/>
                    </a:ext>
                  </a:extLst>
                </a:gridCol>
                <a:gridCol w="5267257">
                  <a:extLst>
                    <a:ext uri="{9D8B030D-6E8A-4147-A177-3AD203B41FA5}">
                      <a16:colId xmlns:a16="http://schemas.microsoft.com/office/drawing/2014/main" val="640979335"/>
                    </a:ext>
                  </a:extLst>
                </a:gridCol>
              </a:tblGrid>
              <a:tr h="388758">
                <a:tc>
                  <a:txBody>
                    <a:bodyPr/>
                    <a:lstStyle/>
                    <a:p>
                      <a:pPr>
                        <a:lnSpc>
                          <a:spcPct val="150000"/>
                        </a:lnSpc>
                      </a:pPr>
                      <a:r>
                        <a:rPr lang="nl-NL" sz="1600" b="1" kern="1200" dirty="0">
                          <a:solidFill>
                            <a:schemeClr val="bg1"/>
                          </a:solidFill>
                          <a:latin typeface="Helvetica"/>
                          <a:ea typeface="+mn-ea"/>
                          <a:cs typeface="+mn-cs"/>
                        </a:rPr>
                        <a:t>VOOR</a:t>
                      </a:r>
                    </a:p>
                  </a:txBody>
                  <a:tcPr/>
                </a:tc>
                <a:tc>
                  <a:txBody>
                    <a:bodyPr/>
                    <a:lstStyle/>
                    <a:p>
                      <a:pPr>
                        <a:lnSpc>
                          <a:spcPct val="150000"/>
                        </a:lnSpc>
                      </a:pPr>
                      <a:r>
                        <a:rPr lang="nl-NL" sz="1600" b="1" kern="1200" dirty="0">
                          <a:solidFill>
                            <a:schemeClr val="bg1"/>
                          </a:solidFill>
                          <a:latin typeface="Helvetica"/>
                          <a:ea typeface="+mn-ea"/>
                          <a:cs typeface="+mn-cs"/>
                        </a:rPr>
                        <a:t>TEGEN</a:t>
                      </a:r>
                    </a:p>
                  </a:txBody>
                  <a:tcPr/>
                </a:tc>
                <a:extLst>
                  <a:ext uri="{0D108BD9-81ED-4DB2-BD59-A6C34878D82A}">
                    <a16:rowId xmlns:a16="http://schemas.microsoft.com/office/drawing/2014/main" val="3350172706"/>
                  </a:ext>
                </a:extLst>
              </a:tr>
              <a:tr h="370840">
                <a:tc>
                  <a:txBody>
                    <a:bodyPr/>
                    <a:lstStyle/>
                    <a:p>
                      <a:pPr>
                        <a:lnSpc>
                          <a:spcPct val="150000"/>
                        </a:lnSpc>
                      </a:pPr>
                      <a:r>
                        <a:rPr lang="nl-NL" sz="1600" b="0" kern="1200" dirty="0">
                          <a:solidFill>
                            <a:srgbClr val="000000"/>
                          </a:solidFill>
                          <a:latin typeface="Helvetica"/>
                          <a:ea typeface="+mn-ea"/>
                          <a:cs typeface="+mn-cs"/>
                        </a:rPr>
                        <a:t>Je leert hoe het is om </a:t>
                      </a:r>
                      <a:r>
                        <a:rPr lang="nl-NL" sz="1600" b="1" kern="1200" dirty="0">
                          <a:solidFill>
                            <a:srgbClr val="000000"/>
                          </a:solidFill>
                          <a:latin typeface="Helvetica"/>
                          <a:ea typeface="+mn-ea"/>
                          <a:cs typeface="+mn-cs"/>
                        </a:rPr>
                        <a:t>anderen te helpen</a:t>
                      </a:r>
                      <a:r>
                        <a:rPr lang="nl-NL" sz="1600" b="0" kern="1200" dirty="0">
                          <a:solidFill>
                            <a:srgbClr val="000000"/>
                          </a:solidFill>
                          <a:latin typeface="Helvetica"/>
                          <a:ea typeface="+mn-ea"/>
                          <a:cs typeface="+mn-cs"/>
                        </a:rPr>
                        <a:t>. Dit is goed voor je ontwikkeling.</a:t>
                      </a:r>
                    </a:p>
                  </a:txBody>
                  <a:tcPr/>
                </a:tc>
                <a:tc>
                  <a:txBody>
                    <a:bodyPr/>
                    <a:lstStyle/>
                    <a:p>
                      <a:pPr marL="0" indent="0">
                        <a:lnSpc>
                          <a:spcPct val="150000"/>
                        </a:lnSpc>
                        <a:buNone/>
                      </a:pPr>
                      <a:r>
                        <a:rPr lang="nl-NL" sz="1600" b="0" dirty="0">
                          <a:latin typeface="Helvetica"/>
                          <a:ea typeface="+mn-lt"/>
                          <a:cs typeface="Helvetica"/>
                        </a:rPr>
                        <a:t>Als je het gaat verplichten is het geen vrijwilligerswerk meer. Dat is wat </a:t>
                      </a:r>
                      <a:r>
                        <a:rPr lang="nl-NL" sz="1600" b="1" dirty="0">
                          <a:latin typeface="Helvetica"/>
                          <a:ea typeface="+mn-lt"/>
                          <a:cs typeface="Helvetica"/>
                        </a:rPr>
                        <a:t>tegenstrijdig</a:t>
                      </a:r>
                      <a:r>
                        <a:rPr lang="nl-NL" sz="1600" b="0" dirty="0">
                          <a:latin typeface="Helvetica"/>
                          <a:ea typeface="+mn-lt"/>
                          <a:cs typeface="Helvetica"/>
                        </a:rPr>
                        <a:t>.</a:t>
                      </a:r>
                      <a:endParaRPr lang="nl-NL" sz="1600" b="0" dirty="0">
                        <a:latin typeface="Helvetica"/>
                        <a:ea typeface="Calibri"/>
                        <a:cs typeface="Helvetica"/>
                      </a:endParaRPr>
                    </a:p>
                  </a:txBody>
                  <a:tcPr/>
                </a:tc>
                <a:extLst>
                  <a:ext uri="{0D108BD9-81ED-4DB2-BD59-A6C34878D82A}">
                    <a16:rowId xmlns:a16="http://schemas.microsoft.com/office/drawing/2014/main" val="208385184"/>
                  </a:ext>
                </a:extLst>
              </a:tr>
              <a:tr h="370840">
                <a:tc>
                  <a:txBody>
                    <a:bodyPr/>
                    <a:lstStyle/>
                    <a:p>
                      <a:pPr>
                        <a:lnSpc>
                          <a:spcPct val="150000"/>
                        </a:lnSpc>
                      </a:pPr>
                      <a:r>
                        <a:rPr lang="nl-NL" sz="1600" b="0" kern="1200" dirty="0">
                          <a:solidFill>
                            <a:srgbClr val="000000"/>
                          </a:solidFill>
                          <a:latin typeface="Helvetica"/>
                          <a:ea typeface="+mn-ea"/>
                          <a:cs typeface="+mn-cs"/>
                        </a:rPr>
                        <a:t>Het zorgt voor </a:t>
                      </a:r>
                      <a:r>
                        <a:rPr lang="nl-NL" sz="1600" b="1" kern="1200" dirty="0">
                          <a:solidFill>
                            <a:srgbClr val="000000"/>
                          </a:solidFill>
                          <a:latin typeface="Helvetica"/>
                          <a:ea typeface="+mn-ea"/>
                          <a:cs typeface="+mn-cs"/>
                        </a:rPr>
                        <a:t>meer respect en begrip </a:t>
                      </a:r>
                      <a:r>
                        <a:rPr lang="nl-NL" sz="1600" b="0" kern="1200" dirty="0">
                          <a:solidFill>
                            <a:srgbClr val="000000"/>
                          </a:solidFill>
                          <a:latin typeface="Helvetica"/>
                          <a:ea typeface="+mn-ea"/>
                          <a:cs typeface="+mn-cs"/>
                        </a:rPr>
                        <a:t>voor mensen die hulp nodig hebben.</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b="0" dirty="0">
                          <a:latin typeface="Helvetica"/>
                          <a:ea typeface="+mn-lt"/>
                          <a:cs typeface="Helvetica"/>
                        </a:rPr>
                        <a:t>Niet iedereen heeft </a:t>
                      </a:r>
                      <a:r>
                        <a:rPr lang="nl-NL" sz="1600" b="1" dirty="0">
                          <a:latin typeface="Helvetica"/>
                          <a:ea typeface="+mn-lt"/>
                          <a:cs typeface="Helvetica"/>
                        </a:rPr>
                        <a:t>tijd</a:t>
                      </a:r>
                      <a:r>
                        <a:rPr lang="nl-NL" sz="1600" b="0" dirty="0">
                          <a:latin typeface="Helvetica"/>
                          <a:ea typeface="+mn-lt"/>
                          <a:cs typeface="Helvetica"/>
                        </a:rPr>
                        <a:t> door school, bijbaan, sport of zorgtaken thuis.</a:t>
                      </a:r>
                      <a:endParaRPr lang="nl-NL" sz="1600" b="0" dirty="0">
                        <a:latin typeface="Helvetica"/>
                        <a:ea typeface="Calibri"/>
                        <a:cs typeface="Helvetica"/>
                      </a:endParaRPr>
                    </a:p>
                  </a:txBody>
                  <a:tcPr/>
                </a:tc>
                <a:extLst>
                  <a:ext uri="{0D108BD9-81ED-4DB2-BD59-A6C34878D82A}">
                    <a16:rowId xmlns:a16="http://schemas.microsoft.com/office/drawing/2014/main" val="2397088073"/>
                  </a:ext>
                </a:extLst>
              </a:tr>
              <a:tr h="370840">
                <a:tc>
                  <a:txBody>
                    <a:bodyPr/>
                    <a:lstStyle/>
                    <a:p>
                      <a:pPr>
                        <a:lnSpc>
                          <a:spcPct val="150000"/>
                        </a:lnSpc>
                      </a:pPr>
                      <a:r>
                        <a:rPr lang="nl-NL" sz="1600" b="0" kern="1200" dirty="0">
                          <a:solidFill>
                            <a:srgbClr val="000000"/>
                          </a:solidFill>
                          <a:latin typeface="Helvetica"/>
                          <a:ea typeface="+mn-ea"/>
                          <a:cs typeface="+mn-cs"/>
                        </a:rPr>
                        <a:t>Er zijn </a:t>
                      </a:r>
                      <a:r>
                        <a:rPr lang="nl-NL" sz="1600" b="1" kern="1200" dirty="0">
                          <a:solidFill>
                            <a:srgbClr val="000000"/>
                          </a:solidFill>
                          <a:latin typeface="Helvetica"/>
                          <a:ea typeface="+mn-ea"/>
                          <a:cs typeface="+mn-cs"/>
                        </a:rPr>
                        <a:t>altijd extra handen nodig</a:t>
                      </a:r>
                      <a:r>
                        <a:rPr lang="nl-NL" sz="1600" b="0" kern="1200" dirty="0">
                          <a:solidFill>
                            <a:srgbClr val="000000"/>
                          </a:solidFill>
                          <a:latin typeface="Helvetica"/>
                          <a:ea typeface="+mn-ea"/>
                          <a:cs typeface="+mn-cs"/>
                        </a:rPr>
                        <a:t>, dus fijn als scholieren hier ook aan bij kunnen dragen.</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b="0" dirty="0">
                          <a:latin typeface="Helvetica"/>
                          <a:ea typeface="+mn-lt"/>
                          <a:cs typeface="Helvetica"/>
                        </a:rPr>
                        <a:t>Als het verplicht is, zijn scholieren </a:t>
                      </a:r>
                      <a:r>
                        <a:rPr lang="nl-NL" sz="1600" b="1" dirty="0">
                          <a:latin typeface="Helvetica"/>
                          <a:ea typeface="+mn-lt"/>
                          <a:cs typeface="Helvetica"/>
                        </a:rPr>
                        <a:t>minder gemotiveerd </a:t>
                      </a:r>
                      <a:r>
                        <a:rPr lang="nl-NL" sz="1600" b="0" dirty="0">
                          <a:latin typeface="Helvetica"/>
                          <a:ea typeface="+mn-lt"/>
                          <a:cs typeface="Helvetica"/>
                        </a:rPr>
                        <a:t>dan als ze er zelf voor kiezen.</a:t>
                      </a:r>
                      <a:endParaRPr lang="nl-NL" sz="1600" b="0" dirty="0">
                        <a:latin typeface="Helvetica"/>
                        <a:ea typeface="Calibri"/>
                        <a:cs typeface="Helvetica"/>
                      </a:endParaRPr>
                    </a:p>
                  </a:txBody>
                  <a:tcPr/>
                </a:tc>
                <a:extLst>
                  <a:ext uri="{0D108BD9-81ED-4DB2-BD59-A6C34878D82A}">
                    <a16:rowId xmlns:a16="http://schemas.microsoft.com/office/drawing/2014/main" val="1999308894"/>
                  </a:ext>
                </a:extLst>
              </a:tr>
            </a:tbl>
          </a:graphicData>
        </a:graphic>
      </p:graphicFrame>
      <p:sp>
        <p:nvSpPr>
          <p:cNvPr id="6" name="Rectangle: Rounded Corners 5">
            <a:extLst>
              <a:ext uri="{FF2B5EF4-FFF2-40B4-BE49-F238E27FC236}">
                <a16:creationId xmlns:a16="http://schemas.microsoft.com/office/drawing/2014/main" id="{C50C902B-C9EF-E793-1518-A294FD044935}"/>
              </a:ext>
            </a:extLst>
          </p:cNvPr>
          <p:cNvSpPr/>
          <p:nvPr/>
        </p:nvSpPr>
        <p:spPr>
          <a:xfrm>
            <a:off x="520997" y="4157774"/>
            <a:ext cx="10810744" cy="146843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dirty="0">
                <a:latin typeface="Helvetica"/>
                <a:ea typeface="Calibri"/>
                <a:cs typeface="Helvetica"/>
              </a:rPr>
              <a:t>Als dit verplicht wordt gesteld is het inderdaad geen vrijwilligerswerk meer. We kijken wel graag samen wat je wel kan doen. Mooi als je dat vanuit eigen wil doet en </a:t>
            </a:r>
            <a:r>
              <a:rPr lang="nl-NL" sz="1600" b="1" dirty="0">
                <a:latin typeface="Helvetica"/>
                <a:ea typeface="Calibri"/>
                <a:cs typeface="Helvetica"/>
              </a:rPr>
              <a:t>kleine beetjes kunnen al helpen</a:t>
            </a:r>
            <a:r>
              <a:rPr lang="nl-NL" sz="1600" dirty="0">
                <a:latin typeface="Helvetica"/>
                <a:ea typeface="Calibri"/>
                <a:cs typeface="Helvetica"/>
              </a:rPr>
              <a:t>. Een schoolproject, een dagje meehelpen, een product meenemen.</a:t>
            </a:r>
          </a:p>
        </p:txBody>
      </p:sp>
    </p:spTree>
    <p:extLst>
      <p:ext uri="{BB962C8B-B14F-4D97-AF65-F5344CB8AC3E}">
        <p14:creationId xmlns:p14="http://schemas.microsoft.com/office/powerpoint/2010/main" val="183152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AF49-FD28-687F-D889-AB259118423A}"/>
              </a:ext>
            </a:extLst>
          </p:cNvPr>
          <p:cNvSpPr>
            <a:spLocks noGrp="1"/>
          </p:cNvSpPr>
          <p:nvPr>
            <p:ph type="title"/>
          </p:nvPr>
        </p:nvSpPr>
        <p:spPr/>
        <p:txBody>
          <a:bodyPr>
            <a:normAutofit fontScale="90000"/>
          </a:bodyPr>
          <a:lstStyle/>
          <a:p>
            <a:r>
              <a:rPr lang="nl-NL" sz="4400" dirty="0">
                <a:solidFill>
                  <a:schemeClr val="accent2"/>
                </a:solidFill>
                <a:latin typeface="Helvetica"/>
                <a:cs typeface="Helvetica"/>
              </a:rPr>
              <a:t>Bedankt </a:t>
            </a:r>
            <a:r>
              <a:rPr lang="nl-NL" sz="4400" b="0" dirty="0">
                <a:solidFill>
                  <a:schemeClr val="accent2"/>
                </a:solidFill>
                <a:latin typeface="Helvetica"/>
                <a:cs typeface="Helvetica"/>
              </a:rPr>
              <a:t>voor je aandacht</a:t>
            </a:r>
            <a:endParaRPr lang="nl-NL" b="0" dirty="0"/>
          </a:p>
        </p:txBody>
      </p:sp>
      <p:pic>
        <p:nvPicPr>
          <p:cNvPr id="3" name="Picture 2">
            <a:extLst>
              <a:ext uri="{FF2B5EF4-FFF2-40B4-BE49-F238E27FC236}">
                <a16:creationId xmlns:a16="http://schemas.microsoft.com/office/drawing/2014/main" id="{E7E11CAE-647F-9D9E-967C-464F75210F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393" y="1133311"/>
            <a:ext cx="7100091" cy="4801014"/>
          </a:xfrm>
          <a:prstGeom prst="rect">
            <a:avLst/>
          </a:prstGeom>
        </p:spPr>
      </p:pic>
    </p:spTree>
    <p:extLst>
      <p:ext uri="{BB962C8B-B14F-4D97-AF65-F5344CB8AC3E}">
        <p14:creationId xmlns:p14="http://schemas.microsoft.com/office/powerpoint/2010/main" val="200952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5E405-C552-5F84-9AF4-19C88788B915}"/>
              </a:ext>
            </a:extLst>
          </p:cNvPr>
          <p:cNvSpPr>
            <a:spLocks noGrp="1"/>
          </p:cNvSpPr>
          <p:nvPr>
            <p:ph type="title"/>
          </p:nvPr>
        </p:nvSpPr>
        <p:spPr>
          <a:xfrm>
            <a:off x="306796" y="277798"/>
            <a:ext cx="11403724" cy="662150"/>
          </a:xfrm>
        </p:spPr>
        <p:txBody>
          <a:bodyPr>
            <a:normAutofit fontScale="90000"/>
          </a:bodyPr>
          <a:lstStyle/>
          <a:p>
            <a:r>
              <a:rPr lang="nl-NL" dirty="0">
                <a:solidFill>
                  <a:schemeClr val="accent2"/>
                </a:solidFill>
                <a:latin typeface="Helvetica"/>
                <a:cs typeface="Helvetica"/>
              </a:rPr>
              <a:t>Debateer </a:t>
            </a:r>
            <a:r>
              <a:rPr lang="nl-NL" sz="4000" b="0" dirty="0">
                <a:solidFill>
                  <a:schemeClr val="accent2"/>
                </a:solidFill>
                <a:latin typeface="Helvetica"/>
                <a:cs typeface="Helvetica"/>
              </a:rPr>
              <a:t>over de volgende stellingen</a:t>
            </a:r>
          </a:p>
        </p:txBody>
      </p:sp>
      <p:sp>
        <p:nvSpPr>
          <p:cNvPr id="7" name="Tekstvak 6">
            <a:extLst>
              <a:ext uri="{FF2B5EF4-FFF2-40B4-BE49-F238E27FC236}">
                <a16:creationId xmlns:a16="http://schemas.microsoft.com/office/drawing/2014/main" id="{0A2AD4AD-420E-825C-DD25-AC13563DCF60}"/>
              </a:ext>
            </a:extLst>
          </p:cNvPr>
          <p:cNvSpPr txBox="1"/>
          <p:nvPr/>
        </p:nvSpPr>
        <p:spPr>
          <a:xfrm>
            <a:off x="486627" y="1064870"/>
            <a:ext cx="7523419" cy="4651979"/>
          </a:xfrm>
          <a:prstGeom prst="rect">
            <a:avLst/>
          </a:prstGeom>
          <a:noFill/>
        </p:spPr>
        <p:txBody>
          <a:bodyPr wrap="square">
            <a:spAutoFit/>
          </a:bodyPr>
          <a:lstStyle/>
          <a:p>
            <a:pPr marL="457200" indent="-457200">
              <a:lnSpc>
                <a:spcPct val="150000"/>
              </a:lnSpc>
              <a:buFont typeface="+mj-lt"/>
              <a:buAutoNum type="arabicPeriod"/>
            </a:pPr>
            <a:r>
              <a:rPr lang="nl-NL" sz="2000" b="1" dirty="0">
                <a:latin typeface="Helvetica" panose="020B0604020202020204" pitchFamily="34" charset="0"/>
                <a:cs typeface="Helvetica" panose="020B0604020202020204" pitchFamily="34" charset="0"/>
              </a:rPr>
              <a:t>Armoede </a:t>
            </a:r>
            <a:r>
              <a:rPr lang="nl-NL" sz="2000" dirty="0">
                <a:latin typeface="Helvetica" panose="020B0604020202020204" pitchFamily="34" charset="0"/>
                <a:cs typeface="Helvetica" panose="020B0604020202020204" pitchFamily="34" charset="0"/>
              </a:rPr>
              <a:t>in Nederland is onzichtbaar en wordt daardoor </a:t>
            </a:r>
            <a:r>
              <a:rPr lang="nl-NL" sz="2000" b="1" dirty="0">
                <a:latin typeface="Helvetica" panose="020B0604020202020204" pitchFamily="34" charset="0"/>
                <a:cs typeface="Helvetica" panose="020B0604020202020204" pitchFamily="34" charset="0"/>
              </a:rPr>
              <a:t>onderschat</a:t>
            </a:r>
            <a:r>
              <a:rPr lang="nl-NL" sz="2000" dirty="0">
                <a:latin typeface="Helvetica" panose="020B0604020202020204" pitchFamily="34" charset="0"/>
                <a:cs typeface="Helvetica" panose="020B0604020202020204" pitchFamily="34" charset="0"/>
              </a:rPr>
              <a:t>.</a:t>
            </a:r>
          </a:p>
          <a:p>
            <a:pPr marL="457200" indent="-457200">
              <a:lnSpc>
                <a:spcPct val="150000"/>
              </a:lnSpc>
              <a:buFont typeface="+mj-lt"/>
              <a:buAutoNum type="arabicPeriod"/>
            </a:pPr>
            <a:r>
              <a:rPr lang="nl-NL" sz="2000" dirty="0">
                <a:latin typeface="Helvetica"/>
                <a:ea typeface="Calibri" panose="020F0502020204030204"/>
                <a:cs typeface="Helvetica"/>
              </a:rPr>
              <a:t>Het bezit van </a:t>
            </a:r>
            <a:r>
              <a:rPr lang="nl-NL" sz="2000" b="1" dirty="0">
                <a:latin typeface="Helvetica"/>
                <a:ea typeface="Calibri" panose="020F0502020204030204"/>
                <a:cs typeface="Helvetica"/>
              </a:rPr>
              <a:t>bepaalde spullen</a:t>
            </a:r>
            <a:r>
              <a:rPr lang="nl-NL" sz="2000" dirty="0">
                <a:latin typeface="Helvetica"/>
                <a:ea typeface="Calibri" panose="020F0502020204030204"/>
                <a:cs typeface="Helvetica"/>
              </a:rPr>
              <a:t>, zoals een mobiele telefoon of auto mag geen reden zijn om gratis </a:t>
            </a:r>
            <a:r>
              <a:rPr lang="nl-NL" sz="2000" b="1" dirty="0">
                <a:latin typeface="Helvetica"/>
                <a:ea typeface="Calibri" panose="020F0502020204030204"/>
                <a:cs typeface="Helvetica"/>
              </a:rPr>
              <a:t>voedselhulp te weigeren. </a:t>
            </a:r>
          </a:p>
          <a:p>
            <a:pPr marL="457200" indent="-457200">
              <a:lnSpc>
                <a:spcPct val="150000"/>
              </a:lnSpc>
              <a:buFont typeface="+mj-lt"/>
              <a:buAutoNum type="arabicPeriod"/>
            </a:pPr>
            <a:r>
              <a:rPr lang="nl-NL" sz="2000" dirty="0" err="1">
                <a:latin typeface="Helvetica" panose="020B0604020202020204" pitchFamily="34" charset="0"/>
                <a:cs typeface="Helvetica" panose="020B0604020202020204" pitchFamily="34" charset="0"/>
              </a:rPr>
              <a:t>Voedselbanken</a:t>
            </a:r>
            <a:r>
              <a:rPr lang="nl-NL" sz="2000" dirty="0">
                <a:latin typeface="Helvetica" panose="020B0604020202020204" pitchFamily="34" charset="0"/>
                <a:cs typeface="Helvetica" panose="020B0604020202020204" pitchFamily="34" charset="0"/>
              </a:rPr>
              <a:t> moeten soepeler omgaan met producten waarvan de </a:t>
            </a:r>
            <a:r>
              <a:rPr lang="nl-NL" sz="2000" b="1" dirty="0">
                <a:latin typeface="Helvetica" panose="020B0604020202020204" pitchFamily="34" charset="0"/>
                <a:cs typeface="Helvetica" panose="020B0604020202020204" pitchFamily="34" charset="0"/>
              </a:rPr>
              <a:t>THT-datum is verstreken</a:t>
            </a:r>
            <a:r>
              <a:rPr lang="nl-NL" sz="2000" dirty="0">
                <a:latin typeface="Helvetica" panose="020B0604020202020204" pitchFamily="34" charset="0"/>
                <a:cs typeface="Helvetica" panose="020B0604020202020204" pitchFamily="34" charset="0"/>
              </a:rPr>
              <a:t>.</a:t>
            </a:r>
          </a:p>
          <a:p>
            <a:pPr marL="457200" indent="-457200">
              <a:lnSpc>
                <a:spcPct val="150000"/>
              </a:lnSpc>
              <a:buFont typeface="+mj-lt"/>
              <a:buAutoNum type="arabicPeriod"/>
            </a:pPr>
            <a:r>
              <a:rPr lang="nl-NL" sz="2000" dirty="0">
                <a:latin typeface="Helvetica" panose="020B0604020202020204" pitchFamily="34" charset="0"/>
                <a:cs typeface="Helvetica" panose="020B0604020202020204" pitchFamily="34" charset="0"/>
              </a:rPr>
              <a:t>Scholieren moeten </a:t>
            </a:r>
            <a:r>
              <a:rPr lang="nl-NL" sz="2000" b="1" dirty="0">
                <a:latin typeface="Helvetica" panose="020B0604020202020204" pitchFamily="34" charset="0"/>
                <a:cs typeface="Helvetica" panose="020B0604020202020204" pitchFamily="34" charset="0"/>
              </a:rPr>
              <a:t>verplicht vrijwilligerswerk</a:t>
            </a:r>
            <a:r>
              <a:rPr lang="nl-NL" sz="2000" dirty="0">
                <a:latin typeface="Helvetica" panose="020B0604020202020204" pitchFamily="34" charset="0"/>
                <a:cs typeface="Helvetica" panose="020B0604020202020204" pitchFamily="34" charset="0"/>
              </a:rPr>
              <a:t> doen bij organisaties als de voedselbank.</a:t>
            </a:r>
          </a:p>
          <a:p>
            <a:pPr marL="457200" indent="-457200">
              <a:lnSpc>
                <a:spcPct val="150000"/>
              </a:lnSpc>
              <a:buFont typeface="+mj-lt"/>
              <a:buAutoNum type="arabicPeriod"/>
            </a:pPr>
            <a:endParaRPr lang="nl-NL" sz="2000" dirty="0">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25A19903-B028-2E8F-719F-38B6DA986E4D}"/>
              </a:ext>
            </a:extLst>
          </p:cNvPr>
          <p:cNvPicPr>
            <a:picLocks noChangeAspect="1"/>
          </p:cNvPicPr>
          <p:nvPr/>
        </p:nvPicPr>
        <p:blipFill>
          <a:blip r:embed="rId3"/>
          <a:stretch>
            <a:fillRect/>
          </a:stretch>
        </p:blipFill>
        <p:spPr>
          <a:xfrm>
            <a:off x="8010046" y="1141151"/>
            <a:ext cx="3963677" cy="2975502"/>
          </a:xfrm>
          <a:prstGeom prst="rect">
            <a:avLst/>
          </a:prstGeom>
        </p:spPr>
      </p:pic>
    </p:spTree>
    <p:extLst>
      <p:ext uri="{BB962C8B-B14F-4D97-AF65-F5344CB8AC3E}">
        <p14:creationId xmlns:p14="http://schemas.microsoft.com/office/powerpoint/2010/main" val="62775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DC59-B32E-6D53-8F25-F20438BC7A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4B4C35-F995-D480-4D3B-41965DA7A22E}"/>
              </a:ext>
            </a:extLst>
          </p:cNvPr>
          <p:cNvSpPr>
            <a:spLocks noGrp="1"/>
          </p:cNvSpPr>
          <p:nvPr>
            <p:ph type="title"/>
          </p:nvPr>
        </p:nvSpPr>
        <p:spPr>
          <a:xfrm>
            <a:off x="306796" y="277798"/>
            <a:ext cx="11403724" cy="662150"/>
          </a:xfrm>
        </p:spPr>
        <p:txBody>
          <a:bodyPr>
            <a:normAutofit fontScale="90000"/>
          </a:bodyPr>
          <a:lstStyle/>
          <a:p>
            <a:r>
              <a:rPr lang="nl-NL" dirty="0">
                <a:solidFill>
                  <a:schemeClr val="accent2"/>
                </a:solidFill>
                <a:latin typeface="Helvetica"/>
                <a:cs typeface="Helvetica"/>
              </a:rPr>
              <a:t>Stelling 1</a:t>
            </a:r>
          </a:p>
        </p:txBody>
      </p:sp>
      <p:sp>
        <p:nvSpPr>
          <p:cNvPr id="7" name="Tekstvak 6">
            <a:extLst>
              <a:ext uri="{FF2B5EF4-FFF2-40B4-BE49-F238E27FC236}">
                <a16:creationId xmlns:a16="http://schemas.microsoft.com/office/drawing/2014/main" id="{0327DCF9-B872-1931-A65E-3989F68888D5}"/>
              </a:ext>
            </a:extLst>
          </p:cNvPr>
          <p:cNvSpPr txBox="1"/>
          <p:nvPr/>
        </p:nvSpPr>
        <p:spPr>
          <a:xfrm>
            <a:off x="299722" y="1223020"/>
            <a:ext cx="4637463" cy="1951496"/>
          </a:xfrm>
          <a:prstGeom prst="rect">
            <a:avLst/>
          </a:prstGeom>
          <a:noFill/>
        </p:spPr>
        <p:txBody>
          <a:bodyPr wrap="square" lIns="91440" tIns="45720" rIns="91440" bIns="45720" anchor="t">
            <a:spAutoFit/>
          </a:bodyPr>
          <a:lstStyle/>
          <a:p>
            <a:pPr marL="457200" indent="-457200">
              <a:lnSpc>
                <a:spcPct val="150000"/>
              </a:lnSpc>
              <a:buFont typeface="+mj-lt"/>
              <a:buAutoNum type="arabicPeriod"/>
            </a:pPr>
            <a:r>
              <a:rPr lang="nl-NL" sz="2800" b="1" dirty="0">
                <a:latin typeface="Helvetica" panose="020B0604020202020204" pitchFamily="34" charset="0"/>
                <a:cs typeface="Helvetica" panose="020B0604020202020204" pitchFamily="34" charset="0"/>
              </a:rPr>
              <a:t>Armoede</a:t>
            </a:r>
            <a:r>
              <a:rPr lang="nl-NL" sz="2800" dirty="0">
                <a:latin typeface="Helvetica" panose="020B0604020202020204" pitchFamily="34" charset="0"/>
                <a:cs typeface="Helvetica" panose="020B0604020202020204" pitchFamily="34" charset="0"/>
              </a:rPr>
              <a:t> in Nederland is onzichtbaar en wordt daardoor </a:t>
            </a:r>
            <a:r>
              <a:rPr lang="nl-NL" sz="2800" b="1" dirty="0">
                <a:latin typeface="Helvetica" panose="020B0604020202020204" pitchFamily="34" charset="0"/>
                <a:cs typeface="Helvetica" panose="020B0604020202020204" pitchFamily="34" charset="0"/>
              </a:rPr>
              <a:t>onderschat</a:t>
            </a:r>
            <a:r>
              <a:rPr lang="nl-NL" sz="2800" dirty="0">
                <a:latin typeface="Helvetica" panose="020B0604020202020204" pitchFamily="34" charset="0"/>
                <a:cs typeface="Helvetica" panose="020B0604020202020204" pitchFamily="34" charset="0"/>
              </a:rPr>
              <a:t>.</a:t>
            </a:r>
          </a:p>
        </p:txBody>
      </p:sp>
      <p:pic>
        <p:nvPicPr>
          <p:cNvPr id="6" name="Picture 5">
            <a:extLst>
              <a:ext uri="{FF2B5EF4-FFF2-40B4-BE49-F238E27FC236}">
                <a16:creationId xmlns:a16="http://schemas.microsoft.com/office/drawing/2014/main" id="{1866B9C7-74FC-BE80-2C28-7BA090C372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0574" y="1004766"/>
            <a:ext cx="4026107" cy="3930852"/>
          </a:xfrm>
          <a:prstGeom prst="rect">
            <a:avLst/>
          </a:prstGeom>
        </p:spPr>
      </p:pic>
    </p:spTree>
    <p:extLst>
      <p:ext uri="{BB962C8B-B14F-4D97-AF65-F5344CB8AC3E}">
        <p14:creationId xmlns:p14="http://schemas.microsoft.com/office/powerpoint/2010/main" val="154733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6B3B-8654-162B-D47E-3F2BC2F490BF}"/>
              </a:ext>
            </a:extLst>
          </p:cNvPr>
          <p:cNvSpPr>
            <a:spLocks noGrp="1"/>
          </p:cNvSpPr>
          <p:nvPr>
            <p:ph type="title"/>
          </p:nvPr>
        </p:nvSpPr>
        <p:spPr/>
        <p:txBody>
          <a:bodyPr>
            <a:normAutofit fontScale="90000"/>
          </a:bodyPr>
          <a:lstStyle/>
          <a:p>
            <a:pPr>
              <a:lnSpc>
                <a:spcPct val="150000"/>
              </a:lnSpc>
              <a:spcBef>
                <a:spcPts val="0"/>
              </a:spcBef>
            </a:pPr>
            <a:r>
              <a:rPr lang="en-US" dirty="0">
                <a:solidFill>
                  <a:schemeClr val="accent2"/>
                </a:solidFill>
                <a:latin typeface="Helvetica"/>
                <a:cs typeface="Helvetica"/>
              </a:rPr>
              <a:t>Stelling 1: </a:t>
            </a:r>
            <a:r>
              <a:rPr lang="nl-NL" sz="3100" dirty="0">
                <a:solidFill>
                  <a:schemeClr val="accent2"/>
                </a:solidFill>
                <a:latin typeface="Helvetica"/>
                <a:cs typeface="Helvetica"/>
              </a:rPr>
              <a:t>Armoede is onzichtbaar en wordt daardoor onderschat.</a:t>
            </a:r>
            <a:br>
              <a:rPr lang="nl-NL" sz="3100" dirty="0">
                <a:solidFill>
                  <a:schemeClr val="accent2"/>
                </a:solidFill>
                <a:latin typeface="Helvetica"/>
                <a:cs typeface="Helvetica"/>
              </a:rPr>
            </a:br>
            <a:endParaRPr lang="nl-NL" sz="3100" dirty="0">
              <a:solidFill>
                <a:schemeClr val="accent2"/>
              </a:solidFill>
              <a:latin typeface="Helvetica"/>
              <a:cs typeface="Helvetica"/>
            </a:endParaRPr>
          </a:p>
        </p:txBody>
      </p:sp>
      <p:graphicFrame>
        <p:nvGraphicFramePr>
          <p:cNvPr id="5" name="Table 4">
            <a:extLst>
              <a:ext uri="{FF2B5EF4-FFF2-40B4-BE49-F238E27FC236}">
                <a16:creationId xmlns:a16="http://schemas.microsoft.com/office/drawing/2014/main" id="{DF8C7B8F-F0CA-B4A3-A594-2E5E145EAE25}"/>
              </a:ext>
            </a:extLst>
          </p:cNvPr>
          <p:cNvGraphicFramePr>
            <a:graphicFrameLocks noGrp="1"/>
          </p:cNvGraphicFramePr>
          <p:nvPr>
            <p:extLst>
              <p:ext uri="{D42A27DB-BD31-4B8C-83A1-F6EECF244321}">
                <p14:modId xmlns:p14="http://schemas.microsoft.com/office/powerpoint/2010/main" val="4070988492"/>
              </p:ext>
            </p:extLst>
          </p:nvPr>
        </p:nvGraphicFramePr>
        <p:xfrm>
          <a:off x="499730" y="1051034"/>
          <a:ext cx="10817648" cy="3703291"/>
        </p:xfrm>
        <a:graphic>
          <a:graphicData uri="http://schemas.openxmlformats.org/drawingml/2006/table">
            <a:tbl>
              <a:tblPr firstRow="1" bandRow="1">
                <a:tableStyleId>{5C22544A-7EE6-4342-B048-85BDC9FD1C3A}</a:tableStyleId>
              </a:tblPr>
              <a:tblGrid>
                <a:gridCol w="5426695">
                  <a:extLst>
                    <a:ext uri="{9D8B030D-6E8A-4147-A177-3AD203B41FA5}">
                      <a16:colId xmlns:a16="http://schemas.microsoft.com/office/drawing/2014/main" val="3510344174"/>
                    </a:ext>
                  </a:extLst>
                </a:gridCol>
                <a:gridCol w="5390953">
                  <a:extLst>
                    <a:ext uri="{9D8B030D-6E8A-4147-A177-3AD203B41FA5}">
                      <a16:colId xmlns:a16="http://schemas.microsoft.com/office/drawing/2014/main" val="3164173806"/>
                    </a:ext>
                  </a:extLst>
                </a:gridCol>
              </a:tblGrid>
              <a:tr h="502800">
                <a:tc>
                  <a:txBody>
                    <a:bodyPr/>
                    <a:lstStyle/>
                    <a:p>
                      <a:pPr marL="0" algn="l" defTabSz="914400" rtl="0" eaLnBrk="1" latinLnBrk="0" hangingPunct="1">
                        <a:lnSpc>
                          <a:spcPct val="150000"/>
                        </a:lnSpc>
                      </a:pPr>
                      <a:r>
                        <a:rPr lang="en-US" sz="1600" b="1" kern="1200" dirty="0">
                          <a:solidFill>
                            <a:schemeClr val="lt1"/>
                          </a:solidFill>
                          <a:latin typeface="Helvetica"/>
                          <a:ea typeface="+mn-ea"/>
                          <a:cs typeface="+mn-cs"/>
                        </a:rPr>
                        <a:t>VOOR</a:t>
                      </a:r>
                      <a:endParaRPr lang="en-US" sz="1600" dirty="0"/>
                    </a:p>
                  </a:txBody>
                  <a:tcPr/>
                </a:tc>
                <a:tc>
                  <a:txBody>
                    <a:bodyPr/>
                    <a:lstStyle/>
                    <a:p>
                      <a:pPr marL="0" algn="l" defTabSz="914400" rtl="0" eaLnBrk="1" latinLnBrk="0" hangingPunct="1">
                        <a:lnSpc>
                          <a:spcPct val="150000"/>
                        </a:lnSpc>
                      </a:pPr>
                      <a:r>
                        <a:rPr lang="en-US" sz="1600" b="1" kern="1200" dirty="0">
                          <a:solidFill>
                            <a:schemeClr val="lt1"/>
                          </a:solidFill>
                          <a:latin typeface="Helvetica"/>
                          <a:ea typeface="+mn-ea"/>
                          <a:cs typeface="+mn-cs"/>
                        </a:rPr>
                        <a:t>TEGEN</a:t>
                      </a:r>
                    </a:p>
                  </a:txBody>
                  <a:tcPr/>
                </a:tc>
                <a:extLst>
                  <a:ext uri="{0D108BD9-81ED-4DB2-BD59-A6C34878D82A}">
                    <a16:rowId xmlns:a16="http://schemas.microsoft.com/office/drawing/2014/main" val="3987474667"/>
                  </a:ext>
                </a:extLst>
              </a:tr>
              <a:tr h="102987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dirty="0">
                          <a:latin typeface="Helvetica"/>
                        </a:rPr>
                        <a:t>Veel mensen</a:t>
                      </a:r>
                      <a:r>
                        <a:rPr lang="nl-NL" sz="1600" b="1" dirty="0">
                          <a:latin typeface="Helvetica"/>
                        </a:rPr>
                        <a:t> schamen </a:t>
                      </a:r>
                      <a:r>
                        <a:rPr lang="nl-NL" sz="1600" dirty="0">
                          <a:latin typeface="Helvetica"/>
                        </a:rPr>
                        <a:t>zich en praten niet over hun geldproblemen</a:t>
                      </a:r>
                      <a:r>
                        <a:rPr lang="nl-NL" sz="1600">
                          <a:latin typeface="Helvetica"/>
                        </a:rPr>
                        <a:t>. </a:t>
                      </a:r>
                      <a:endParaRPr lang="nl-NL" sz="1600" dirty="0">
                        <a:latin typeface="Helvetica"/>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b="0" i="0" u="none" strike="noStrike" kern="1200" dirty="0">
                          <a:solidFill>
                            <a:srgbClr val="000000"/>
                          </a:solidFill>
                          <a:latin typeface="Helvetica"/>
                          <a:ea typeface="+mn-ea"/>
                          <a:cs typeface="+mn-cs"/>
                        </a:rPr>
                        <a:t>Nederland is een </a:t>
                      </a:r>
                      <a:r>
                        <a:rPr lang="nl-NL" sz="1600" b="1" i="0" u="none" strike="noStrike" kern="1200" dirty="0">
                          <a:solidFill>
                            <a:srgbClr val="000000"/>
                          </a:solidFill>
                          <a:latin typeface="Helvetica"/>
                          <a:ea typeface="+mn-ea"/>
                          <a:cs typeface="+mn-cs"/>
                        </a:rPr>
                        <a:t>rijk land </a:t>
                      </a:r>
                      <a:r>
                        <a:rPr lang="nl-NL" sz="1600" b="0" i="0" u="none" strike="noStrike" kern="1200" dirty="0">
                          <a:solidFill>
                            <a:srgbClr val="000000"/>
                          </a:solidFill>
                          <a:latin typeface="Helvetica"/>
                          <a:ea typeface="+mn-ea"/>
                          <a:cs typeface="+mn-cs"/>
                        </a:rPr>
                        <a:t>met goede voorzieningen,</a:t>
                      </a:r>
                      <a:br>
                        <a:rPr lang="nl-NL" sz="1600" b="0" i="0" u="none" strike="noStrike" kern="1200" dirty="0">
                          <a:solidFill>
                            <a:srgbClr val="000000"/>
                          </a:solidFill>
                          <a:latin typeface="Helvetica"/>
                          <a:ea typeface="+mn-ea"/>
                          <a:cs typeface="+mn-cs"/>
                        </a:rPr>
                      </a:br>
                      <a:r>
                        <a:rPr lang="nl-NL" sz="1600" b="0" i="0" u="none" strike="noStrike" kern="1200" dirty="0">
                          <a:solidFill>
                            <a:srgbClr val="000000"/>
                          </a:solidFill>
                          <a:latin typeface="Helvetica"/>
                          <a:ea typeface="+mn-ea"/>
                          <a:cs typeface="+mn-cs"/>
                        </a:rPr>
                        <a:t>dus zoveel armoede kan er niet zijn in Nederland.</a:t>
                      </a:r>
                      <a:endParaRPr lang="nl-NL" sz="1600" b="0" i="0" u="none" strike="noStrike" kern="1200" noProof="0" dirty="0">
                        <a:solidFill>
                          <a:srgbClr val="000000"/>
                        </a:solidFill>
                        <a:latin typeface="Helvetica"/>
                        <a:ea typeface="+mn-ea"/>
                        <a:cs typeface="+mn-cs"/>
                      </a:endParaRPr>
                    </a:p>
                    <a:p>
                      <a:pPr lvl="0" algn="l">
                        <a:lnSpc>
                          <a:spcPct val="150000"/>
                        </a:lnSpc>
                        <a:spcBef>
                          <a:spcPts val="0"/>
                        </a:spcBef>
                        <a:spcAft>
                          <a:spcPts val="0"/>
                        </a:spcAft>
                        <a:buNone/>
                      </a:pPr>
                      <a:endParaRPr lang="nl-NL" sz="1600" b="0" i="0" u="none" strike="noStrike" kern="1200" noProof="0" dirty="0">
                        <a:solidFill>
                          <a:srgbClr val="000000"/>
                        </a:solidFill>
                        <a:latin typeface="Helvetica"/>
                        <a:ea typeface="+mn-ea"/>
                        <a:cs typeface="+mn-cs"/>
                      </a:endParaRPr>
                    </a:p>
                  </a:txBody>
                  <a:tcPr/>
                </a:tc>
                <a:extLst>
                  <a:ext uri="{0D108BD9-81ED-4DB2-BD59-A6C34878D82A}">
                    <a16:rowId xmlns:a16="http://schemas.microsoft.com/office/drawing/2014/main" val="2126533332"/>
                  </a:ext>
                </a:extLst>
              </a:tr>
              <a:tr h="1279235">
                <a:tc>
                  <a:txBody>
                    <a:bodyPr/>
                    <a:lstStyle/>
                    <a:p>
                      <a:pPr lvl="0">
                        <a:lnSpc>
                          <a:spcPct val="150000"/>
                        </a:lnSpc>
                        <a:buNone/>
                      </a:pPr>
                      <a:r>
                        <a:rPr lang="nl-NL" sz="1600" dirty="0">
                          <a:latin typeface="Helvetica"/>
                        </a:rPr>
                        <a:t>Je ziet aan de buitenkant niet of iemand arm is.</a:t>
                      </a:r>
                    </a:p>
                    <a:p>
                      <a:pPr marL="0" indent="0">
                        <a:lnSpc>
                          <a:spcPct val="150000"/>
                        </a:lnSpc>
                        <a:buNone/>
                      </a:pPr>
                      <a:r>
                        <a:rPr lang="nl-NL" sz="1600" b="0" i="0" u="none" strike="noStrike" noProof="0" dirty="0">
                          <a:solidFill>
                            <a:srgbClr val="000000"/>
                          </a:solidFill>
                          <a:latin typeface="Helvetica"/>
                        </a:rPr>
                        <a:t>Mensen in armoede kunnen gewoon een telefoon of merkkleding hebben.</a:t>
                      </a:r>
                    </a:p>
                  </a:txBody>
                  <a:tcPr/>
                </a:tc>
                <a:tc>
                  <a:txBody>
                    <a:bodyPr/>
                    <a:lstStyle/>
                    <a:p>
                      <a:pPr lvl="0" algn="l">
                        <a:lnSpc>
                          <a:spcPct val="150000"/>
                        </a:lnSpc>
                        <a:spcBef>
                          <a:spcPts val="0"/>
                        </a:spcBef>
                        <a:spcAft>
                          <a:spcPts val="0"/>
                        </a:spcAft>
                        <a:buNone/>
                      </a:pPr>
                      <a:r>
                        <a:rPr lang="nl-NL" sz="1600" b="0" i="0" u="none" strike="noStrike" kern="1200" dirty="0">
                          <a:solidFill>
                            <a:srgbClr val="000000"/>
                          </a:solidFill>
                          <a:latin typeface="Helvetica"/>
                          <a:ea typeface="+mn-ea"/>
                          <a:cs typeface="+mn-cs"/>
                        </a:rPr>
                        <a:t>Er zijn </a:t>
                      </a:r>
                      <a:r>
                        <a:rPr lang="nl-NL" sz="1600" b="1" i="0" u="none" strike="noStrike" kern="1200" dirty="0">
                          <a:solidFill>
                            <a:srgbClr val="000000"/>
                          </a:solidFill>
                          <a:latin typeface="Helvetica"/>
                          <a:ea typeface="+mn-ea"/>
                          <a:cs typeface="+mn-cs"/>
                        </a:rPr>
                        <a:t>veel hulporganisaties </a:t>
                      </a:r>
                      <a:r>
                        <a:rPr lang="nl-NL" sz="1600" b="0" i="0" u="none" strike="noStrike" kern="1200" dirty="0">
                          <a:solidFill>
                            <a:srgbClr val="000000"/>
                          </a:solidFill>
                          <a:latin typeface="Helvetica"/>
                          <a:ea typeface="+mn-ea"/>
                          <a:cs typeface="+mn-cs"/>
                        </a:rPr>
                        <a:t>die kunnen helpen zoals </a:t>
                      </a:r>
                      <a:r>
                        <a:rPr lang="nl-NL" sz="1600" b="0" i="0" u="none" strike="noStrike" kern="1200" dirty="0" err="1">
                          <a:solidFill>
                            <a:srgbClr val="000000"/>
                          </a:solidFill>
                          <a:latin typeface="Helvetica"/>
                          <a:ea typeface="+mn-ea"/>
                          <a:cs typeface="+mn-cs"/>
                        </a:rPr>
                        <a:t>Voedselbanken</a:t>
                      </a:r>
                      <a:r>
                        <a:rPr lang="nl-NL" sz="1600" b="0" i="0" u="none" strike="noStrike" kern="1200" dirty="0">
                          <a:solidFill>
                            <a:srgbClr val="000000"/>
                          </a:solidFill>
                          <a:latin typeface="Helvetica"/>
                          <a:ea typeface="+mn-ea"/>
                          <a:cs typeface="+mn-cs"/>
                        </a:rPr>
                        <a:t>, Schuldhulpverlening en Jeugdzorg. Dit laat zien dat armoede juist serieus genomen wordt.</a:t>
                      </a:r>
                      <a:endParaRPr lang="nl-NL" sz="1600" b="0" i="0" u="none" strike="noStrike" kern="1200" noProof="0" dirty="0">
                        <a:solidFill>
                          <a:srgbClr val="000000"/>
                        </a:solidFill>
                        <a:latin typeface="Helvetica"/>
                        <a:ea typeface="+mn-ea"/>
                        <a:cs typeface="+mn-cs"/>
                      </a:endParaRPr>
                    </a:p>
                  </a:txBody>
                  <a:tcPr/>
                </a:tc>
                <a:extLst>
                  <a:ext uri="{0D108BD9-81ED-4DB2-BD59-A6C34878D82A}">
                    <a16:rowId xmlns:a16="http://schemas.microsoft.com/office/drawing/2014/main" val="3954511810"/>
                  </a:ext>
                </a:extLst>
              </a:tr>
              <a:tr h="411339">
                <a:tc>
                  <a:txBody>
                    <a:bodyPr/>
                    <a:lstStyle/>
                    <a:p>
                      <a:pPr lvl="0">
                        <a:lnSpc>
                          <a:spcPct val="150000"/>
                        </a:lnSpc>
                        <a:buNone/>
                      </a:pPr>
                      <a:r>
                        <a:rPr lang="nl-NL" sz="1600" dirty="0">
                          <a:latin typeface="Helvetica"/>
                        </a:rPr>
                        <a:t>Omdat het niet opvalt, denken mensen dat het wel meevalt.</a:t>
                      </a:r>
                      <a:endParaRPr lang="en-US" sz="1600" dirty="0">
                        <a:latin typeface="Helvetica"/>
                      </a:endParaRPr>
                    </a:p>
                  </a:txBody>
                  <a:tcPr/>
                </a:tc>
                <a:tc>
                  <a:txBody>
                    <a:bodyPr/>
                    <a:lstStyle/>
                    <a:p>
                      <a:pPr lvl="0">
                        <a:lnSpc>
                          <a:spcPct val="150000"/>
                        </a:lnSpc>
                        <a:buNone/>
                      </a:pPr>
                      <a:r>
                        <a:rPr lang="nl-NL" sz="1600" b="0" i="0" u="none" strike="noStrike" kern="1200" dirty="0">
                          <a:solidFill>
                            <a:srgbClr val="000000"/>
                          </a:solidFill>
                          <a:latin typeface="Helvetica"/>
                          <a:ea typeface="+mn-ea"/>
                          <a:cs typeface="+mn-cs"/>
                        </a:rPr>
                        <a:t>Er is juist </a:t>
                      </a:r>
                      <a:r>
                        <a:rPr lang="nl-NL" sz="1600" b="1" i="0" u="none" strike="noStrike" kern="1200" dirty="0">
                          <a:solidFill>
                            <a:srgbClr val="000000"/>
                          </a:solidFill>
                          <a:latin typeface="Helvetica"/>
                          <a:ea typeface="+mn-ea"/>
                          <a:cs typeface="+mn-cs"/>
                        </a:rPr>
                        <a:t>veel aandacht </a:t>
                      </a:r>
                      <a:r>
                        <a:rPr lang="nl-NL" sz="1600" b="0" i="0" u="none" strike="noStrike" kern="1200" dirty="0">
                          <a:solidFill>
                            <a:srgbClr val="000000"/>
                          </a:solidFill>
                          <a:latin typeface="Helvetica"/>
                          <a:ea typeface="+mn-ea"/>
                          <a:cs typeface="+mn-cs"/>
                        </a:rPr>
                        <a:t>voor armoede op tv en sociale media.</a:t>
                      </a:r>
                    </a:p>
                  </a:txBody>
                  <a:tcPr/>
                </a:tc>
                <a:extLst>
                  <a:ext uri="{0D108BD9-81ED-4DB2-BD59-A6C34878D82A}">
                    <a16:rowId xmlns:a16="http://schemas.microsoft.com/office/drawing/2014/main" val="549842827"/>
                  </a:ext>
                </a:extLst>
              </a:tr>
            </a:tbl>
          </a:graphicData>
        </a:graphic>
      </p:graphicFrame>
      <p:sp>
        <p:nvSpPr>
          <p:cNvPr id="3" name="Rectangle: Rounded Corners 2">
            <a:extLst>
              <a:ext uri="{FF2B5EF4-FFF2-40B4-BE49-F238E27FC236}">
                <a16:creationId xmlns:a16="http://schemas.microsoft.com/office/drawing/2014/main" id="{8D42FBB6-7ED9-9BCC-D124-CBF6DCEFAC43}"/>
              </a:ext>
            </a:extLst>
          </p:cNvPr>
          <p:cNvSpPr/>
          <p:nvPr/>
        </p:nvSpPr>
        <p:spPr>
          <a:xfrm>
            <a:off x="499730" y="4941304"/>
            <a:ext cx="10932348" cy="114051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dirty="0">
                <a:solidFill>
                  <a:schemeClr val="bg1"/>
                </a:solidFill>
                <a:latin typeface="Helvetica"/>
                <a:ea typeface="Calibri"/>
                <a:cs typeface="Helvetica"/>
              </a:rPr>
              <a:t>Er </a:t>
            </a:r>
            <a:r>
              <a:rPr lang="nl-NL" sz="1600" dirty="0">
                <a:solidFill>
                  <a:schemeClr val="bg1"/>
                </a:solidFill>
                <a:latin typeface="Helvetica"/>
                <a:cs typeface="Helvetica"/>
              </a:rPr>
              <a:t>is in Nederland nog veel onzichtbare armoede. We proberen mensen in te laten zien dat ze welkom zijn. Je</a:t>
            </a:r>
            <a:r>
              <a:rPr lang="nl-NL" sz="1600" b="0" i="0" dirty="0">
                <a:solidFill>
                  <a:schemeClr val="bg1"/>
                </a:solidFill>
                <a:effectLst/>
                <a:latin typeface="Helvetica"/>
                <a:cs typeface="Helvetica"/>
              </a:rPr>
              <a:t> kan </a:t>
            </a:r>
            <a:r>
              <a:rPr lang="nl-NL" sz="1600" b="1" i="0" dirty="0">
                <a:solidFill>
                  <a:schemeClr val="bg1"/>
                </a:solidFill>
                <a:effectLst/>
                <a:latin typeface="Helvetica"/>
                <a:cs typeface="Helvetica"/>
              </a:rPr>
              <a:t>gewoon pech </a:t>
            </a:r>
            <a:r>
              <a:rPr lang="nl-NL" sz="1600" b="0" i="0" dirty="0">
                <a:solidFill>
                  <a:schemeClr val="bg1"/>
                </a:solidFill>
                <a:effectLst/>
                <a:latin typeface="Helvetica"/>
                <a:cs typeface="Helvetica"/>
              </a:rPr>
              <a:t>hebben in het leven en je mag </a:t>
            </a:r>
            <a:r>
              <a:rPr lang="nl-NL" sz="1600" b="1" i="0" dirty="0">
                <a:solidFill>
                  <a:schemeClr val="bg1"/>
                </a:solidFill>
                <a:effectLst/>
                <a:latin typeface="Helvetica"/>
                <a:cs typeface="Helvetica"/>
              </a:rPr>
              <a:t>hulp vragen</a:t>
            </a:r>
            <a:r>
              <a:rPr lang="nl-NL" sz="1600" dirty="0">
                <a:solidFill>
                  <a:schemeClr val="bg1"/>
                </a:solidFill>
                <a:latin typeface="Helvetica"/>
                <a:cs typeface="Helvetica"/>
              </a:rPr>
              <a:t>.</a:t>
            </a:r>
            <a:r>
              <a:rPr lang="nl-NL" sz="1600" b="0" i="0" dirty="0">
                <a:solidFill>
                  <a:schemeClr val="bg1"/>
                </a:solidFill>
                <a:effectLst/>
                <a:latin typeface="Helvetica"/>
                <a:cs typeface="Helvetica"/>
              </a:rPr>
              <a:t> </a:t>
            </a:r>
            <a:r>
              <a:rPr lang="nl-NL" sz="1600" b="1" dirty="0">
                <a:solidFill>
                  <a:schemeClr val="bg1"/>
                </a:solidFill>
                <a:latin typeface="Helvetica"/>
                <a:cs typeface="Helvetica"/>
              </a:rPr>
              <a:t>Doel van de Voedselbank</a:t>
            </a:r>
            <a:r>
              <a:rPr lang="nl-NL" sz="1600" b="0" i="0" dirty="0">
                <a:solidFill>
                  <a:schemeClr val="bg1"/>
                </a:solidFill>
                <a:effectLst/>
                <a:latin typeface="Helvetica"/>
                <a:cs typeface="Helvetica"/>
              </a:rPr>
              <a:t>: eerst een gevulde koelkast en broodtrommel, </a:t>
            </a:r>
            <a:r>
              <a:rPr lang="nl-NL" sz="1600" dirty="0">
                <a:solidFill>
                  <a:schemeClr val="bg1"/>
                </a:solidFill>
                <a:latin typeface="Helvetica"/>
                <a:cs typeface="Helvetica"/>
              </a:rPr>
              <a:t>daarna</a:t>
            </a:r>
            <a:r>
              <a:rPr lang="nl-NL" sz="1600" b="0" i="0" dirty="0">
                <a:solidFill>
                  <a:schemeClr val="bg1"/>
                </a:solidFill>
                <a:effectLst/>
                <a:latin typeface="Helvetica"/>
                <a:cs typeface="Helvetica"/>
              </a:rPr>
              <a:t> </a:t>
            </a:r>
            <a:r>
              <a:rPr lang="nl-NL" sz="1600" dirty="0">
                <a:solidFill>
                  <a:schemeClr val="bg1"/>
                </a:solidFill>
                <a:latin typeface="Helvetica"/>
                <a:cs typeface="Helvetica"/>
              </a:rPr>
              <a:t>kijken</a:t>
            </a:r>
            <a:r>
              <a:rPr lang="nl-NL" sz="1600" b="0" i="0" dirty="0">
                <a:solidFill>
                  <a:schemeClr val="bg1"/>
                </a:solidFill>
                <a:effectLst/>
                <a:latin typeface="Helvetica"/>
                <a:cs typeface="Helvetica"/>
              </a:rPr>
              <a:t> </a:t>
            </a:r>
            <a:r>
              <a:rPr lang="nl-NL" sz="1600" dirty="0">
                <a:solidFill>
                  <a:schemeClr val="bg1"/>
                </a:solidFill>
                <a:latin typeface="Helvetica"/>
                <a:cs typeface="Helvetica"/>
              </a:rPr>
              <a:t>we samen naar</a:t>
            </a:r>
            <a:r>
              <a:rPr lang="nl-NL" sz="1600" b="0" i="0" dirty="0">
                <a:solidFill>
                  <a:schemeClr val="bg1"/>
                </a:solidFill>
                <a:effectLst/>
                <a:latin typeface="Helvetica"/>
                <a:cs typeface="Helvetica"/>
              </a:rPr>
              <a:t> de juiste hulp.</a:t>
            </a:r>
            <a:endParaRPr lang="nl-NL" sz="1600" dirty="0">
              <a:solidFill>
                <a:schemeClr val="bg1"/>
              </a:solidFill>
              <a:latin typeface="Helvetica"/>
              <a:ea typeface="Calibri"/>
              <a:cs typeface="Helvetica"/>
            </a:endParaRPr>
          </a:p>
        </p:txBody>
      </p:sp>
    </p:spTree>
    <p:extLst>
      <p:ext uri="{BB962C8B-B14F-4D97-AF65-F5344CB8AC3E}">
        <p14:creationId xmlns:p14="http://schemas.microsoft.com/office/powerpoint/2010/main" val="153482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3E6DF-CB86-0E20-44C6-B4295FE40D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6858A7-73D8-3D73-74F6-F42E51C7C3AA}"/>
              </a:ext>
            </a:extLst>
          </p:cNvPr>
          <p:cNvSpPr>
            <a:spLocks noGrp="1"/>
          </p:cNvSpPr>
          <p:nvPr>
            <p:ph type="title"/>
          </p:nvPr>
        </p:nvSpPr>
        <p:spPr>
          <a:xfrm>
            <a:off x="306796" y="277798"/>
            <a:ext cx="11403724" cy="662150"/>
          </a:xfrm>
        </p:spPr>
        <p:txBody>
          <a:bodyPr>
            <a:normAutofit fontScale="90000"/>
          </a:bodyPr>
          <a:lstStyle/>
          <a:p>
            <a:r>
              <a:rPr lang="nl-NL" dirty="0">
                <a:solidFill>
                  <a:schemeClr val="accent2"/>
                </a:solidFill>
                <a:latin typeface="Helvetica"/>
                <a:cs typeface="Helvetica"/>
              </a:rPr>
              <a:t>Stelling 2</a:t>
            </a:r>
          </a:p>
        </p:txBody>
      </p:sp>
      <p:sp>
        <p:nvSpPr>
          <p:cNvPr id="7" name="Tekstvak 6">
            <a:extLst>
              <a:ext uri="{FF2B5EF4-FFF2-40B4-BE49-F238E27FC236}">
                <a16:creationId xmlns:a16="http://schemas.microsoft.com/office/drawing/2014/main" id="{E8440C89-AC7C-3414-AE17-EA42EDC81560}"/>
              </a:ext>
            </a:extLst>
          </p:cNvPr>
          <p:cNvSpPr txBox="1"/>
          <p:nvPr/>
        </p:nvSpPr>
        <p:spPr>
          <a:xfrm>
            <a:off x="299722" y="1223020"/>
            <a:ext cx="4637463" cy="3890489"/>
          </a:xfrm>
          <a:prstGeom prst="rect">
            <a:avLst/>
          </a:prstGeom>
          <a:noFill/>
        </p:spPr>
        <p:txBody>
          <a:bodyPr wrap="square" lIns="91440" tIns="45720" rIns="91440" bIns="45720" anchor="t">
            <a:spAutoFit/>
          </a:bodyPr>
          <a:lstStyle/>
          <a:p>
            <a:pPr>
              <a:lnSpc>
                <a:spcPct val="150000"/>
              </a:lnSpc>
            </a:pPr>
            <a:r>
              <a:rPr lang="nl-NL" sz="2800" dirty="0">
                <a:latin typeface="Helvetica"/>
                <a:ea typeface="Calibri" panose="020F0502020204030204"/>
                <a:cs typeface="Helvetica"/>
              </a:rPr>
              <a:t>Het bezit van </a:t>
            </a:r>
            <a:r>
              <a:rPr lang="nl-NL" sz="2800" b="1" dirty="0">
                <a:latin typeface="Helvetica"/>
                <a:ea typeface="Calibri" panose="020F0502020204030204"/>
                <a:cs typeface="Helvetica"/>
              </a:rPr>
              <a:t>bepaalde spullen</a:t>
            </a:r>
            <a:r>
              <a:rPr lang="nl-NL" sz="2800" dirty="0">
                <a:latin typeface="Helvetica"/>
                <a:ea typeface="Calibri" panose="020F0502020204030204"/>
                <a:cs typeface="Helvetica"/>
              </a:rPr>
              <a:t>, zoals een mobiele telefoon of auto mag geen reden zijn om gratis </a:t>
            </a:r>
            <a:r>
              <a:rPr lang="nl-NL" sz="2800" b="1" dirty="0">
                <a:latin typeface="Helvetica"/>
                <a:ea typeface="Calibri" panose="020F0502020204030204"/>
                <a:cs typeface="Helvetica"/>
              </a:rPr>
              <a:t>voedselhulp te weigeren</a:t>
            </a:r>
          </a:p>
          <a:p>
            <a:pPr>
              <a:lnSpc>
                <a:spcPct val="150000"/>
              </a:lnSpc>
            </a:pPr>
            <a:endParaRPr lang="nl-NL" sz="2800" dirty="0">
              <a:latin typeface="Helvetica"/>
              <a:ea typeface="Calibri" panose="020F0502020204030204"/>
              <a:cs typeface="Helvetica"/>
            </a:endParaRPr>
          </a:p>
        </p:txBody>
      </p:sp>
      <p:pic>
        <p:nvPicPr>
          <p:cNvPr id="5" name="Picture 4">
            <a:extLst>
              <a:ext uri="{FF2B5EF4-FFF2-40B4-BE49-F238E27FC236}">
                <a16:creationId xmlns:a16="http://schemas.microsoft.com/office/drawing/2014/main" id="{83273292-0A3A-B554-B735-8534BAF01088}"/>
              </a:ext>
            </a:extLst>
          </p:cNvPr>
          <p:cNvPicPr>
            <a:picLocks noChangeAspect="1"/>
          </p:cNvPicPr>
          <p:nvPr/>
        </p:nvPicPr>
        <p:blipFill>
          <a:blip r:embed="rId3"/>
          <a:stretch>
            <a:fillRect/>
          </a:stretch>
        </p:blipFill>
        <p:spPr>
          <a:xfrm>
            <a:off x="6096000" y="543559"/>
            <a:ext cx="3896209" cy="5191518"/>
          </a:xfrm>
          <a:prstGeom prst="rect">
            <a:avLst/>
          </a:prstGeom>
        </p:spPr>
      </p:pic>
    </p:spTree>
    <p:extLst>
      <p:ext uri="{BB962C8B-B14F-4D97-AF65-F5344CB8AC3E}">
        <p14:creationId xmlns:p14="http://schemas.microsoft.com/office/powerpoint/2010/main" val="24092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9970C-4C31-AE8F-B351-51A1FC756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AA4AC-E3C9-665A-6B4A-3A50B0CF60FE}"/>
              </a:ext>
            </a:extLst>
          </p:cNvPr>
          <p:cNvSpPr>
            <a:spLocks noGrp="1"/>
          </p:cNvSpPr>
          <p:nvPr>
            <p:ph type="title"/>
          </p:nvPr>
        </p:nvSpPr>
        <p:spPr>
          <a:xfrm>
            <a:off x="484453" y="675963"/>
            <a:ext cx="11403724" cy="662150"/>
          </a:xfrm>
        </p:spPr>
        <p:txBody>
          <a:bodyPr>
            <a:normAutofit fontScale="90000"/>
          </a:bodyPr>
          <a:lstStyle/>
          <a:p>
            <a:pPr>
              <a:lnSpc>
                <a:spcPct val="100000"/>
              </a:lnSpc>
            </a:pPr>
            <a:r>
              <a:rPr lang="en-US" dirty="0">
                <a:solidFill>
                  <a:schemeClr val="accent2"/>
                </a:solidFill>
                <a:latin typeface="Helvetica" panose="020B0604020202020204" pitchFamily="34" charset="0"/>
                <a:ea typeface="Calibri Light"/>
                <a:cs typeface="Helvetica" panose="020B0604020202020204" pitchFamily="34" charset="0"/>
              </a:rPr>
              <a:t>Stelling 2 – </a:t>
            </a:r>
            <a:r>
              <a:rPr lang="nl-NL" sz="3100" dirty="0">
                <a:solidFill>
                  <a:schemeClr val="accent2"/>
                </a:solidFill>
                <a:latin typeface="Helvetica" panose="020B0604020202020204" pitchFamily="34" charset="0"/>
                <a:ea typeface="Calibri Light"/>
                <a:cs typeface="Helvetica" panose="020B0604020202020204" pitchFamily="34" charset="0"/>
              </a:rPr>
              <a:t>Het bezit van bepaalde spullen mag geen reden zijn om gratis voedselhulp te weigeren</a:t>
            </a:r>
            <a:br>
              <a:rPr lang="nl-NL" sz="3100" dirty="0">
                <a:solidFill>
                  <a:schemeClr val="accent2"/>
                </a:solidFill>
                <a:latin typeface="Helvetica" panose="020B0604020202020204" pitchFamily="34" charset="0"/>
                <a:ea typeface="Calibri Light"/>
                <a:cs typeface="Helvetica" panose="020B0604020202020204" pitchFamily="34" charset="0"/>
              </a:rPr>
            </a:br>
            <a:endParaRPr lang="en-US" sz="3100" dirty="0">
              <a:solidFill>
                <a:schemeClr val="accent2"/>
              </a:solidFill>
              <a:latin typeface="Helvetica" panose="020B0604020202020204" pitchFamily="34" charset="0"/>
              <a:ea typeface="Calibri Light"/>
              <a:cs typeface="Helvetica" panose="020B0604020202020204" pitchFamily="34" charset="0"/>
            </a:endParaRPr>
          </a:p>
        </p:txBody>
      </p:sp>
      <p:graphicFrame>
        <p:nvGraphicFramePr>
          <p:cNvPr id="4" name="Table 3">
            <a:extLst>
              <a:ext uri="{FF2B5EF4-FFF2-40B4-BE49-F238E27FC236}">
                <a16:creationId xmlns:a16="http://schemas.microsoft.com/office/drawing/2014/main" id="{311E35BD-DA43-AB2F-F776-AA287DAF8ECD}"/>
              </a:ext>
            </a:extLst>
          </p:cNvPr>
          <p:cNvGraphicFramePr>
            <a:graphicFrameLocks noGrp="1"/>
          </p:cNvGraphicFramePr>
          <p:nvPr>
            <p:extLst>
              <p:ext uri="{D42A27DB-BD31-4B8C-83A1-F6EECF244321}">
                <p14:modId xmlns:p14="http://schemas.microsoft.com/office/powerpoint/2010/main" val="2517524645"/>
              </p:ext>
            </p:extLst>
          </p:nvPr>
        </p:nvGraphicFramePr>
        <p:xfrm>
          <a:off x="629826" y="1529500"/>
          <a:ext cx="10932348" cy="3229188"/>
        </p:xfrm>
        <a:graphic>
          <a:graphicData uri="http://schemas.openxmlformats.org/drawingml/2006/table">
            <a:tbl>
              <a:tblPr firstRow="1" bandRow="1">
                <a:tableStyleId>{5C22544A-7EE6-4342-B048-85BDC9FD1C3A}</a:tableStyleId>
              </a:tblPr>
              <a:tblGrid>
                <a:gridCol w="5605844">
                  <a:extLst>
                    <a:ext uri="{9D8B030D-6E8A-4147-A177-3AD203B41FA5}">
                      <a16:colId xmlns:a16="http://schemas.microsoft.com/office/drawing/2014/main" val="504786247"/>
                    </a:ext>
                  </a:extLst>
                </a:gridCol>
                <a:gridCol w="5326504">
                  <a:extLst>
                    <a:ext uri="{9D8B030D-6E8A-4147-A177-3AD203B41FA5}">
                      <a16:colId xmlns:a16="http://schemas.microsoft.com/office/drawing/2014/main" val="640979335"/>
                    </a:ext>
                  </a:extLst>
                </a:gridCol>
              </a:tblGrid>
              <a:tr h="388758">
                <a:tc>
                  <a:txBody>
                    <a:bodyPr/>
                    <a:lstStyle/>
                    <a:p>
                      <a:pPr>
                        <a:lnSpc>
                          <a:spcPct val="150000"/>
                        </a:lnSpc>
                      </a:pPr>
                      <a:r>
                        <a:rPr lang="nl-NL" sz="1600" kern="1200" dirty="0">
                          <a:solidFill>
                            <a:schemeClr val="bg1"/>
                          </a:solidFill>
                          <a:latin typeface="Helvetica"/>
                          <a:ea typeface="+mn-ea"/>
                          <a:cs typeface="+mn-cs"/>
                        </a:rPr>
                        <a:t>VOOR</a:t>
                      </a:r>
                    </a:p>
                  </a:txBody>
                  <a:tcPr/>
                </a:tc>
                <a:tc>
                  <a:txBody>
                    <a:bodyPr/>
                    <a:lstStyle/>
                    <a:p>
                      <a:pPr>
                        <a:lnSpc>
                          <a:spcPct val="150000"/>
                        </a:lnSpc>
                      </a:pPr>
                      <a:r>
                        <a:rPr lang="nl-NL" sz="1600" b="1" kern="1200" dirty="0">
                          <a:solidFill>
                            <a:schemeClr val="bg1"/>
                          </a:solidFill>
                          <a:latin typeface="Helvetica"/>
                          <a:ea typeface="+mn-ea"/>
                          <a:cs typeface="+mn-cs"/>
                        </a:rPr>
                        <a:t>TEGEN</a:t>
                      </a:r>
                    </a:p>
                  </a:txBody>
                  <a:tcPr/>
                </a:tc>
                <a:extLst>
                  <a:ext uri="{0D108BD9-81ED-4DB2-BD59-A6C34878D82A}">
                    <a16:rowId xmlns:a16="http://schemas.microsoft.com/office/drawing/2014/main" val="3350172706"/>
                  </a:ext>
                </a:extLst>
              </a:tr>
              <a:tr h="895944">
                <a:tc>
                  <a:txBody>
                    <a:bodyPr/>
                    <a:lstStyle/>
                    <a:p>
                      <a:pPr marL="0" indent="0">
                        <a:lnSpc>
                          <a:spcPct val="150000"/>
                        </a:lnSpc>
                        <a:buNone/>
                      </a:pPr>
                      <a:r>
                        <a:rPr lang="nl-NL" sz="1600" b="0" dirty="0">
                          <a:latin typeface="Helvetica"/>
                          <a:ea typeface="Calibri"/>
                          <a:cs typeface="Helvetica"/>
                        </a:rPr>
                        <a:t>Een telefoon of auto heb je soms </a:t>
                      </a:r>
                      <a:r>
                        <a:rPr lang="nl-NL" sz="1600" b="1" dirty="0">
                          <a:latin typeface="Helvetica"/>
                          <a:ea typeface="Calibri"/>
                          <a:cs typeface="Helvetica"/>
                        </a:rPr>
                        <a:t>gewoon nodig</a:t>
                      </a:r>
                      <a:r>
                        <a:rPr lang="nl-NL" sz="1600" b="0" dirty="0">
                          <a:latin typeface="Helvetica"/>
                          <a:ea typeface="Calibri"/>
                          <a:cs typeface="Helvetica"/>
                        </a:rPr>
                        <a:t> om werk te zoeken of naar school te gaan.</a:t>
                      </a:r>
                      <a:endParaRPr lang="en-US" sz="1600" b="0" dirty="0">
                        <a:latin typeface="Helvetica"/>
                        <a:cs typeface="Helvetica"/>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b="0" dirty="0">
                          <a:latin typeface="Helvetica"/>
                          <a:ea typeface="Calibri"/>
                          <a:cs typeface="Helvetica"/>
                        </a:rPr>
                        <a:t>Als je echt hulp nodig hebt, kun je misschien </a:t>
                      </a:r>
                      <a:r>
                        <a:rPr lang="nl-NL" sz="1600" b="1" dirty="0">
                          <a:latin typeface="Helvetica"/>
                          <a:ea typeface="Calibri"/>
                          <a:cs typeface="Helvetica"/>
                        </a:rPr>
                        <a:t>eerst iets verkopen</a:t>
                      </a:r>
                      <a:r>
                        <a:rPr lang="nl-NL" sz="1600" b="0" dirty="0">
                          <a:latin typeface="Helvetica"/>
                          <a:ea typeface="Calibri"/>
                          <a:cs typeface="Helvetica"/>
                        </a:rPr>
                        <a:t> voordat je gratis eten vraagt.</a:t>
                      </a:r>
                    </a:p>
                  </a:txBody>
                  <a:tcPr/>
                </a:tc>
                <a:extLst>
                  <a:ext uri="{0D108BD9-81ED-4DB2-BD59-A6C34878D82A}">
                    <a16:rowId xmlns:a16="http://schemas.microsoft.com/office/drawing/2014/main" val="208385184"/>
                  </a:ext>
                </a:extLst>
              </a:tr>
              <a:tr h="370840">
                <a:tc>
                  <a: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nl-NL" sz="1600" b="0" dirty="0">
                          <a:latin typeface="Helvetica"/>
                          <a:ea typeface="Calibri"/>
                          <a:cs typeface="Helvetica"/>
                        </a:rPr>
                        <a:t>Je weet niet</a:t>
                      </a:r>
                      <a:r>
                        <a:rPr lang="nl-NL" sz="1600" b="1" dirty="0">
                          <a:latin typeface="Helvetica"/>
                          <a:ea typeface="Calibri"/>
                          <a:cs typeface="Helvetica"/>
                        </a:rPr>
                        <a:t> wat iemands verhaal </a:t>
                      </a:r>
                      <a:r>
                        <a:rPr lang="nl-NL" sz="1600" b="0" dirty="0">
                          <a:latin typeface="Helvetica"/>
                          <a:ea typeface="Calibri"/>
                          <a:cs typeface="Helvetica"/>
                        </a:rPr>
                        <a:t>is — misschien zijn die merkschoenen wel gekregen. Of had je deze spullen al voordat je in de problemen kwam.</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b="0" dirty="0">
                          <a:latin typeface="Helvetica"/>
                          <a:ea typeface="Calibri"/>
                          <a:cs typeface="Helvetica"/>
                        </a:rPr>
                        <a:t>Het is </a:t>
                      </a:r>
                      <a:r>
                        <a:rPr lang="nl-NL" sz="1600" b="1" dirty="0">
                          <a:latin typeface="Helvetica"/>
                          <a:ea typeface="Calibri"/>
                          <a:cs typeface="Helvetica"/>
                        </a:rPr>
                        <a:t>oneerlijk </a:t>
                      </a:r>
                      <a:r>
                        <a:rPr lang="nl-NL" sz="1600" b="0" dirty="0">
                          <a:latin typeface="Helvetica"/>
                          <a:ea typeface="Calibri"/>
                          <a:cs typeface="Helvetica"/>
                        </a:rPr>
                        <a:t>tegenover mensen die zelf alles moeten betalen en niks gratis krijgen. </a:t>
                      </a:r>
                    </a:p>
                  </a:txBody>
                  <a:tcPr/>
                </a:tc>
                <a:extLst>
                  <a:ext uri="{0D108BD9-81ED-4DB2-BD59-A6C34878D82A}">
                    <a16:rowId xmlns:a16="http://schemas.microsoft.com/office/drawing/2014/main" val="239708807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b="1" dirty="0">
                          <a:latin typeface="Helvetica"/>
                          <a:ea typeface="Calibri"/>
                          <a:cs typeface="Helvetica"/>
                        </a:rPr>
                        <a:t>Iedereen verdient hulp </a:t>
                      </a:r>
                      <a:r>
                        <a:rPr lang="nl-NL" sz="1600" b="0" dirty="0">
                          <a:latin typeface="Helvetica"/>
                          <a:ea typeface="Calibri"/>
                          <a:cs typeface="Helvetica"/>
                        </a:rPr>
                        <a:t>als je geen eten kunt betalen; het maakt dan niet uit wat je bezit</a:t>
                      </a:r>
                      <a:r>
                        <a:rPr kumimoji="0" lang="nl-NL" sz="1600" b="0" i="0" u="none" strike="noStrike" kern="1200" cap="none" spc="0" normalizeH="0" baseline="0" noProof="0" dirty="0">
                          <a:ln>
                            <a:noFill/>
                          </a:ln>
                          <a:solidFill>
                            <a:prstClr val="black"/>
                          </a:solidFill>
                          <a:effectLst/>
                          <a:uLnTx/>
                          <a:uFillTx/>
                          <a:latin typeface="Helvetica"/>
                          <a:ea typeface="Calibri"/>
                          <a:cs typeface="Helvetica"/>
                        </a:rPr>
                        <a:t>.</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b="0" dirty="0">
                          <a:latin typeface="Helvetica"/>
                          <a:ea typeface="Calibri"/>
                          <a:cs typeface="Helvetica"/>
                        </a:rPr>
                        <a:t>Hulp moet naar mensen die het écht niet anders kunnen oplossen. </a:t>
                      </a:r>
                      <a:endParaRPr lang="en-US" sz="1600" b="0" dirty="0">
                        <a:latin typeface="Helvetica"/>
                        <a:ea typeface="Calibri" panose="020F0502020204030204"/>
                        <a:cs typeface="Helvetica"/>
                      </a:endParaRPr>
                    </a:p>
                  </a:txBody>
                  <a:tcPr/>
                </a:tc>
                <a:extLst>
                  <a:ext uri="{0D108BD9-81ED-4DB2-BD59-A6C34878D82A}">
                    <a16:rowId xmlns:a16="http://schemas.microsoft.com/office/drawing/2014/main" val="1999308894"/>
                  </a:ext>
                </a:extLst>
              </a:tr>
            </a:tbl>
          </a:graphicData>
        </a:graphic>
      </p:graphicFrame>
      <p:sp>
        <p:nvSpPr>
          <p:cNvPr id="3" name="Rectangle: Rounded Corners 2">
            <a:extLst>
              <a:ext uri="{FF2B5EF4-FFF2-40B4-BE49-F238E27FC236}">
                <a16:creationId xmlns:a16="http://schemas.microsoft.com/office/drawing/2014/main" id="{20E6CFD8-855F-15DD-9807-06DFC838EB25}"/>
              </a:ext>
            </a:extLst>
          </p:cNvPr>
          <p:cNvSpPr/>
          <p:nvPr/>
        </p:nvSpPr>
        <p:spPr>
          <a:xfrm>
            <a:off x="629826" y="4848446"/>
            <a:ext cx="10932348" cy="118021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dirty="0">
                <a:latin typeface="Helvetica"/>
                <a:ea typeface="Calibri"/>
                <a:cs typeface="Helvetica"/>
              </a:rPr>
              <a:t>De voedselbank kijkt vooral naar hoeveel geld er overblijft om eten van te kopen. Een auto of telefoon betekent niet automatisch dat je genoeg geld hebt om van te leven. Daarom vindt de Voedselbank dat iedereen die het tijdelijk nodig heeft, welkom is. We kijken liever hoe we klanten kunnen helpen </a:t>
            </a:r>
            <a:r>
              <a:rPr lang="nl-NL" sz="1600" b="1" dirty="0">
                <a:latin typeface="Helvetica"/>
                <a:ea typeface="Calibri"/>
                <a:cs typeface="Helvetica"/>
              </a:rPr>
              <a:t>uit de problemen</a:t>
            </a:r>
            <a:r>
              <a:rPr lang="nl-NL" sz="1600" dirty="0">
                <a:latin typeface="Helvetica"/>
                <a:ea typeface="Calibri"/>
                <a:cs typeface="Helvetica"/>
              </a:rPr>
              <a:t> te komen.</a:t>
            </a:r>
            <a:endParaRPr lang="nl-NL" sz="1600" b="0" dirty="0">
              <a:solidFill>
                <a:srgbClr val="000000"/>
              </a:solidFill>
              <a:latin typeface="Helvetica"/>
              <a:cs typeface="Helvetica"/>
            </a:endParaRPr>
          </a:p>
        </p:txBody>
      </p:sp>
    </p:spTree>
    <p:extLst>
      <p:ext uri="{BB962C8B-B14F-4D97-AF65-F5344CB8AC3E}">
        <p14:creationId xmlns:p14="http://schemas.microsoft.com/office/powerpoint/2010/main" val="199274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90588-59C6-F17F-A1B4-1A48907FD05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AB33F0-A738-5F0F-F331-71EEC5712E72}"/>
              </a:ext>
            </a:extLst>
          </p:cNvPr>
          <p:cNvSpPr>
            <a:spLocks noGrp="1"/>
          </p:cNvSpPr>
          <p:nvPr>
            <p:ph type="title"/>
          </p:nvPr>
        </p:nvSpPr>
        <p:spPr>
          <a:xfrm>
            <a:off x="306796" y="277798"/>
            <a:ext cx="11403724" cy="662150"/>
          </a:xfrm>
        </p:spPr>
        <p:txBody>
          <a:bodyPr>
            <a:normAutofit fontScale="90000"/>
          </a:bodyPr>
          <a:lstStyle/>
          <a:p>
            <a:r>
              <a:rPr lang="nl-NL" dirty="0">
                <a:solidFill>
                  <a:schemeClr val="accent2"/>
                </a:solidFill>
                <a:latin typeface="Helvetica"/>
                <a:cs typeface="Helvetica"/>
              </a:rPr>
              <a:t>Stelling 3</a:t>
            </a:r>
          </a:p>
        </p:txBody>
      </p:sp>
      <p:sp>
        <p:nvSpPr>
          <p:cNvPr id="7" name="Tekstvak 6">
            <a:extLst>
              <a:ext uri="{FF2B5EF4-FFF2-40B4-BE49-F238E27FC236}">
                <a16:creationId xmlns:a16="http://schemas.microsoft.com/office/drawing/2014/main" id="{F6C74B5B-1291-BB0D-8156-3E5C743ADF19}"/>
              </a:ext>
            </a:extLst>
          </p:cNvPr>
          <p:cNvSpPr txBox="1"/>
          <p:nvPr/>
        </p:nvSpPr>
        <p:spPr>
          <a:xfrm>
            <a:off x="299722" y="1223020"/>
            <a:ext cx="4637463" cy="2608086"/>
          </a:xfrm>
          <a:prstGeom prst="rect">
            <a:avLst/>
          </a:prstGeom>
          <a:noFill/>
        </p:spPr>
        <p:txBody>
          <a:bodyPr wrap="square" lIns="91440" tIns="45720" rIns="91440" bIns="45720" anchor="t">
            <a:spAutoFit/>
          </a:bodyPr>
          <a:lstStyle/>
          <a:p>
            <a:pPr>
              <a:lnSpc>
                <a:spcPct val="150000"/>
              </a:lnSpc>
            </a:pPr>
            <a:r>
              <a:rPr lang="nl-NL" sz="2800" b="0" i="0" u="none" strike="noStrike" dirty="0" err="1">
                <a:solidFill>
                  <a:srgbClr val="000000"/>
                </a:solidFill>
                <a:effectLst/>
                <a:latin typeface="Helvetica" panose="020B0604020202020204" pitchFamily="34" charset="0"/>
              </a:rPr>
              <a:t>Voedselbanken</a:t>
            </a:r>
            <a:r>
              <a:rPr lang="nl-NL" sz="2800" b="0" i="0" u="none" strike="noStrike" dirty="0">
                <a:solidFill>
                  <a:srgbClr val="000000"/>
                </a:solidFill>
                <a:effectLst/>
                <a:latin typeface="Helvetica" panose="020B0604020202020204" pitchFamily="34" charset="0"/>
              </a:rPr>
              <a:t> moeten </a:t>
            </a:r>
            <a:r>
              <a:rPr lang="nl-NL" sz="2800" b="1" i="0" u="none" strike="noStrike" dirty="0">
                <a:solidFill>
                  <a:srgbClr val="000000"/>
                </a:solidFill>
                <a:effectLst/>
                <a:latin typeface="Helvetica" panose="020B0604020202020204" pitchFamily="34" charset="0"/>
              </a:rPr>
              <a:t>soepeler</a:t>
            </a:r>
            <a:r>
              <a:rPr lang="nl-NL" sz="2800" b="0" i="0" u="none" strike="noStrike" dirty="0">
                <a:solidFill>
                  <a:srgbClr val="000000"/>
                </a:solidFill>
                <a:effectLst/>
                <a:latin typeface="Helvetica" panose="020B0604020202020204" pitchFamily="34" charset="0"/>
              </a:rPr>
              <a:t> omgaan met producten waarvan de THT-datum is verstreken.</a:t>
            </a:r>
            <a:endParaRPr lang="en-US" sz="2400" dirty="0"/>
          </a:p>
        </p:txBody>
      </p:sp>
      <p:pic>
        <p:nvPicPr>
          <p:cNvPr id="3" name="Picture 2">
            <a:extLst>
              <a:ext uri="{FF2B5EF4-FFF2-40B4-BE49-F238E27FC236}">
                <a16:creationId xmlns:a16="http://schemas.microsoft.com/office/drawing/2014/main" id="{95595FF7-45A6-085E-638A-51397963D92B}"/>
              </a:ext>
            </a:extLst>
          </p:cNvPr>
          <p:cNvPicPr>
            <a:picLocks noChangeAspect="1"/>
          </p:cNvPicPr>
          <p:nvPr/>
        </p:nvPicPr>
        <p:blipFill>
          <a:blip r:embed="rId3"/>
          <a:stretch>
            <a:fillRect/>
          </a:stretch>
        </p:blipFill>
        <p:spPr>
          <a:xfrm>
            <a:off x="5328546" y="1438889"/>
            <a:ext cx="5967682" cy="4115339"/>
          </a:xfrm>
          <a:prstGeom prst="rect">
            <a:avLst/>
          </a:prstGeom>
        </p:spPr>
      </p:pic>
    </p:spTree>
    <p:extLst>
      <p:ext uri="{BB962C8B-B14F-4D97-AF65-F5344CB8AC3E}">
        <p14:creationId xmlns:p14="http://schemas.microsoft.com/office/powerpoint/2010/main" val="12218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46AD8-D850-8A28-159E-4CCF7528D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D1767D-D287-6245-A4DD-0B0F070590E1}"/>
              </a:ext>
            </a:extLst>
          </p:cNvPr>
          <p:cNvSpPr>
            <a:spLocks noGrp="1"/>
          </p:cNvSpPr>
          <p:nvPr>
            <p:ph type="title"/>
          </p:nvPr>
        </p:nvSpPr>
        <p:spPr/>
        <p:txBody>
          <a:bodyPr>
            <a:normAutofit fontScale="90000"/>
          </a:bodyPr>
          <a:lstStyle/>
          <a:p>
            <a:pPr>
              <a:lnSpc>
                <a:spcPct val="150000"/>
              </a:lnSpc>
              <a:spcBef>
                <a:spcPts val="0"/>
              </a:spcBef>
            </a:pPr>
            <a:r>
              <a:rPr lang="en-US" dirty="0">
                <a:solidFill>
                  <a:schemeClr val="accent2"/>
                </a:solidFill>
                <a:latin typeface="Helvetica"/>
                <a:cs typeface="Helvetica"/>
              </a:rPr>
              <a:t>Stelling 3: </a:t>
            </a:r>
            <a:r>
              <a:rPr lang="nl-NL" sz="3100" dirty="0">
                <a:solidFill>
                  <a:schemeClr val="accent2"/>
                </a:solidFill>
                <a:latin typeface="Helvetica"/>
                <a:cs typeface="Helvetica"/>
              </a:rPr>
              <a:t>Soepeler omgaan met houdbaarheidsdata </a:t>
            </a:r>
          </a:p>
        </p:txBody>
      </p:sp>
      <p:graphicFrame>
        <p:nvGraphicFramePr>
          <p:cNvPr id="5" name="Table 4">
            <a:extLst>
              <a:ext uri="{FF2B5EF4-FFF2-40B4-BE49-F238E27FC236}">
                <a16:creationId xmlns:a16="http://schemas.microsoft.com/office/drawing/2014/main" id="{287A86D8-5B48-7636-BDE9-E6AC3384D026}"/>
              </a:ext>
            </a:extLst>
          </p:cNvPr>
          <p:cNvGraphicFramePr>
            <a:graphicFrameLocks noGrp="1"/>
          </p:cNvGraphicFramePr>
          <p:nvPr>
            <p:extLst>
              <p:ext uri="{D42A27DB-BD31-4B8C-83A1-F6EECF244321}">
                <p14:modId xmlns:p14="http://schemas.microsoft.com/office/powerpoint/2010/main" val="1435443350"/>
              </p:ext>
            </p:extLst>
          </p:nvPr>
        </p:nvGraphicFramePr>
        <p:xfrm>
          <a:off x="575197" y="1235812"/>
          <a:ext cx="10781414" cy="3597341"/>
        </p:xfrm>
        <a:graphic>
          <a:graphicData uri="http://schemas.openxmlformats.org/drawingml/2006/table">
            <a:tbl>
              <a:tblPr firstRow="1" bandRow="1">
                <a:tableStyleId>{5C22544A-7EE6-4342-B048-85BDC9FD1C3A}</a:tableStyleId>
              </a:tblPr>
              <a:tblGrid>
                <a:gridCol w="5426695">
                  <a:extLst>
                    <a:ext uri="{9D8B030D-6E8A-4147-A177-3AD203B41FA5}">
                      <a16:colId xmlns:a16="http://schemas.microsoft.com/office/drawing/2014/main" val="3510344174"/>
                    </a:ext>
                  </a:extLst>
                </a:gridCol>
                <a:gridCol w="5354719">
                  <a:extLst>
                    <a:ext uri="{9D8B030D-6E8A-4147-A177-3AD203B41FA5}">
                      <a16:colId xmlns:a16="http://schemas.microsoft.com/office/drawing/2014/main" val="3164173806"/>
                    </a:ext>
                  </a:extLst>
                </a:gridCol>
              </a:tblGrid>
              <a:tr h="532577">
                <a:tc>
                  <a:txBody>
                    <a:bodyPr/>
                    <a:lstStyle/>
                    <a:p>
                      <a:pPr marL="0" algn="l" defTabSz="914400" rtl="0" eaLnBrk="1" latinLnBrk="0" hangingPunct="1">
                        <a:lnSpc>
                          <a:spcPct val="150000"/>
                        </a:lnSpc>
                      </a:pPr>
                      <a:r>
                        <a:rPr lang="en-US" sz="1600" b="1" kern="1200" dirty="0">
                          <a:solidFill>
                            <a:schemeClr val="lt1"/>
                          </a:solidFill>
                          <a:latin typeface="Helvetica"/>
                          <a:ea typeface="+mn-ea"/>
                          <a:cs typeface="+mn-cs"/>
                        </a:rPr>
                        <a:t>VOORDELEN</a:t>
                      </a:r>
                      <a:endParaRPr lang="en-US" sz="1600" dirty="0"/>
                    </a:p>
                  </a:txBody>
                  <a:tcPr/>
                </a:tc>
                <a:tc>
                  <a:txBody>
                    <a:bodyPr/>
                    <a:lstStyle/>
                    <a:p>
                      <a:pPr marL="0" algn="l" defTabSz="914400" rtl="0" eaLnBrk="1" latinLnBrk="0" hangingPunct="1">
                        <a:lnSpc>
                          <a:spcPct val="150000"/>
                        </a:lnSpc>
                      </a:pPr>
                      <a:r>
                        <a:rPr lang="en-US" sz="1600" b="1" kern="1200" dirty="0">
                          <a:solidFill>
                            <a:schemeClr val="lt1"/>
                          </a:solidFill>
                          <a:latin typeface="Helvetica"/>
                          <a:ea typeface="+mn-ea"/>
                          <a:cs typeface="+mn-cs"/>
                        </a:rPr>
                        <a:t>NADELEN</a:t>
                      </a:r>
                    </a:p>
                  </a:txBody>
                  <a:tcPr/>
                </a:tc>
                <a:extLst>
                  <a:ext uri="{0D108BD9-81ED-4DB2-BD59-A6C34878D82A}">
                    <a16:rowId xmlns:a16="http://schemas.microsoft.com/office/drawing/2014/main" val="3987474667"/>
                  </a:ext>
                </a:extLst>
              </a:tr>
              <a:tr h="1137165">
                <a:tc>
                  <a:txBody>
                    <a:bodyPr/>
                    <a:lstStyle/>
                    <a:p>
                      <a:pPr lvl="0">
                        <a:lnSpc>
                          <a:spcPct val="150000"/>
                        </a:lnSpc>
                        <a:buNone/>
                      </a:pPr>
                      <a:r>
                        <a:rPr lang="nl-NL" sz="1600" b="1" dirty="0">
                          <a:latin typeface="Helvetica"/>
                        </a:rPr>
                        <a:t>THT </a:t>
                      </a:r>
                      <a:r>
                        <a:rPr lang="nl-NL" sz="1600" b="0" dirty="0">
                          <a:latin typeface="Helvetica"/>
                        </a:rPr>
                        <a:t>= Ten minste Houdbaar Tot &gt; dus het eten is vaak nog prima.</a:t>
                      </a:r>
                    </a:p>
                    <a:p>
                      <a:pPr marL="0" indent="0">
                        <a:lnSpc>
                          <a:spcPct val="150000"/>
                        </a:lnSpc>
                        <a:buNone/>
                      </a:pPr>
                      <a:r>
                        <a:rPr lang="nl-NL" sz="1600" b="1" dirty="0">
                          <a:latin typeface="Helvetica"/>
                          <a:cs typeface="Helvetica"/>
                        </a:rPr>
                        <a:t>TGT </a:t>
                      </a:r>
                      <a:r>
                        <a:rPr lang="nl-NL" sz="1600" dirty="0">
                          <a:latin typeface="Helvetica"/>
                          <a:cs typeface="Helvetica"/>
                        </a:rPr>
                        <a:t>= Te Gebruiken Tot &gt;</a:t>
                      </a:r>
                      <a:r>
                        <a:rPr lang="nl-NL" sz="1600" dirty="0">
                          <a:solidFill>
                            <a:srgbClr val="000000"/>
                          </a:solidFill>
                          <a:latin typeface="Helvetica"/>
                          <a:cs typeface="Helvetica"/>
                        </a:rPr>
                        <a:t> laatste dag waarop het nog veilig is om het product te eten.</a:t>
                      </a:r>
                      <a:endParaRPr lang="en-US" sz="1600" dirty="0">
                        <a:latin typeface="Helvetica"/>
                      </a:endParaRPr>
                    </a:p>
                  </a:txBody>
                  <a:tcPr/>
                </a:tc>
                <a:tc>
                  <a:txBody>
                    <a:bodyPr/>
                    <a:lstStyle/>
                    <a:p>
                      <a:pPr lvl="0" algn="l">
                        <a:lnSpc>
                          <a:spcPct val="150000"/>
                        </a:lnSpc>
                        <a:spcBef>
                          <a:spcPts val="0"/>
                        </a:spcBef>
                        <a:spcAft>
                          <a:spcPts val="0"/>
                        </a:spcAft>
                        <a:buNone/>
                      </a:pPr>
                      <a:r>
                        <a:rPr lang="nl-NL" sz="1600" dirty="0">
                          <a:latin typeface="Helvetica"/>
                        </a:rPr>
                        <a:t>Je weet nooit zeker of het eten nog veilig is, dat is best een risico.</a:t>
                      </a:r>
                      <a:endParaRPr lang="nl-NL" sz="1600" b="0" i="0" u="none" strike="noStrike" noProof="0" dirty="0">
                        <a:solidFill>
                          <a:srgbClr val="000000"/>
                        </a:solidFill>
                        <a:latin typeface="Helvetica"/>
                      </a:endParaRPr>
                    </a:p>
                  </a:txBody>
                  <a:tcPr/>
                </a:tc>
                <a:extLst>
                  <a:ext uri="{0D108BD9-81ED-4DB2-BD59-A6C34878D82A}">
                    <a16:rowId xmlns:a16="http://schemas.microsoft.com/office/drawing/2014/main" val="3954511810"/>
                  </a:ext>
                </a:extLst>
              </a:tr>
              <a:tr h="613416">
                <a:tc>
                  <a:txBody>
                    <a:bodyPr/>
                    <a:lstStyle/>
                    <a:p>
                      <a:pPr lvl="0">
                        <a:lnSpc>
                          <a:spcPct val="150000"/>
                        </a:lnSpc>
                        <a:buNone/>
                      </a:pPr>
                      <a:r>
                        <a:rPr lang="nl-NL" sz="1600" b="0" dirty="0">
                          <a:latin typeface="Helvetica"/>
                        </a:rPr>
                        <a:t>Minder eten weggooien is beter voor het milieu én goedkoper.</a:t>
                      </a:r>
                      <a:endParaRPr lang="en-US" sz="1600" b="0" dirty="0">
                        <a:latin typeface="Helvetica"/>
                      </a:endParaRPr>
                    </a:p>
                  </a:txBody>
                  <a:tcPr/>
                </a:tc>
                <a:tc>
                  <a:txBody>
                    <a:bodyPr/>
                    <a:lstStyle/>
                    <a:p>
                      <a:pPr lvl="0">
                        <a:lnSpc>
                          <a:spcPct val="150000"/>
                        </a:lnSpc>
                        <a:buNone/>
                      </a:pPr>
                      <a:r>
                        <a:rPr lang="nl-NL" sz="1600" dirty="0">
                          <a:latin typeface="Helvetica"/>
                        </a:rPr>
                        <a:t>Het kan zorgen voor klachten als iemand er ziek van wordt.</a:t>
                      </a:r>
                      <a:endParaRPr lang="en-US" sz="1600" dirty="0">
                        <a:latin typeface="Helvetica"/>
                      </a:endParaRPr>
                    </a:p>
                  </a:txBody>
                  <a:tcPr/>
                </a:tc>
                <a:extLst>
                  <a:ext uri="{0D108BD9-81ED-4DB2-BD59-A6C34878D82A}">
                    <a16:rowId xmlns:a16="http://schemas.microsoft.com/office/drawing/2014/main" val="549842827"/>
                  </a:ext>
                </a:extLst>
              </a:tr>
              <a:tr h="613416">
                <a:tc>
                  <a:txBody>
                    <a:bodyPr/>
                    <a:lstStyle/>
                    <a:p>
                      <a:pPr lvl="0">
                        <a:lnSpc>
                          <a:spcPct val="150000"/>
                        </a:lnSpc>
                        <a:buNone/>
                      </a:pPr>
                      <a:r>
                        <a:rPr lang="nl-NL" sz="1600" b="0" dirty="0">
                          <a:latin typeface="Helvetica"/>
                        </a:rPr>
                        <a:t>Mensen die hulp nodig hebben, zijn vaak blij met alles wat nog goed is.</a:t>
                      </a:r>
                      <a:endParaRPr lang="en-US" sz="1600" b="0" dirty="0">
                        <a:latin typeface="Helvetica"/>
                      </a:endParaRPr>
                    </a:p>
                  </a:txBody>
                  <a:tcPr/>
                </a:tc>
                <a:tc>
                  <a:txBody>
                    <a:bodyPr/>
                    <a:lstStyle/>
                    <a:p>
                      <a:pPr lvl="0">
                        <a:lnSpc>
                          <a:spcPct val="150000"/>
                        </a:lnSpc>
                        <a:buNone/>
                      </a:pPr>
                      <a:r>
                        <a:rPr lang="nl-NL" sz="1600" dirty="0" err="1">
                          <a:latin typeface="Helvetica"/>
                        </a:rPr>
                        <a:t>Voedselbanken</a:t>
                      </a:r>
                      <a:r>
                        <a:rPr lang="nl-NL" sz="1600" dirty="0">
                          <a:latin typeface="Helvetica"/>
                        </a:rPr>
                        <a:t> moeten betrouwbaar blijven — eten over de datum uitdelen kan dat imago schaden.</a:t>
                      </a:r>
                      <a:endParaRPr lang="en-US" sz="1600" dirty="0">
                        <a:latin typeface="Helvetica"/>
                      </a:endParaRPr>
                    </a:p>
                  </a:txBody>
                  <a:tcPr/>
                </a:tc>
                <a:extLst>
                  <a:ext uri="{0D108BD9-81ED-4DB2-BD59-A6C34878D82A}">
                    <a16:rowId xmlns:a16="http://schemas.microsoft.com/office/drawing/2014/main" val="543683234"/>
                  </a:ext>
                </a:extLst>
              </a:tr>
            </a:tbl>
          </a:graphicData>
        </a:graphic>
      </p:graphicFrame>
      <p:sp>
        <p:nvSpPr>
          <p:cNvPr id="3" name="Rectangle: Rounded Corners 2">
            <a:extLst>
              <a:ext uri="{FF2B5EF4-FFF2-40B4-BE49-F238E27FC236}">
                <a16:creationId xmlns:a16="http://schemas.microsoft.com/office/drawing/2014/main" id="{1AC76647-E92E-EB18-761F-482D9F58FCDE}"/>
              </a:ext>
            </a:extLst>
          </p:cNvPr>
          <p:cNvSpPr/>
          <p:nvPr/>
        </p:nvSpPr>
        <p:spPr>
          <a:xfrm>
            <a:off x="575196" y="4925980"/>
            <a:ext cx="10856881" cy="111331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dirty="0">
                <a:latin typeface="Helvetica"/>
                <a:ea typeface="Calibri"/>
                <a:cs typeface="Helvetica"/>
              </a:rPr>
              <a:t>Klanten van de voedselbank moeten er vanuit kunnen gaan dat al het voedsel veilig is. Daar doen we alles aan.</a:t>
            </a:r>
          </a:p>
          <a:p>
            <a:pPr marL="0" marR="0" lvl="0" indent="0" algn="l" defTabSz="914400" rtl="0" eaLnBrk="1" fontAlgn="auto" latinLnBrk="0" hangingPunct="1">
              <a:lnSpc>
                <a:spcPct val="150000"/>
              </a:lnSpc>
              <a:spcBef>
                <a:spcPts val="0"/>
              </a:spcBef>
              <a:spcAft>
                <a:spcPts val="0"/>
              </a:spcAft>
              <a:buClrTx/>
              <a:buSzTx/>
              <a:buFontTx/>
              <a:buNone/>
              <a:tabLst/>
              <a:defRPr/>
            </a:pPr>
            <a:r>
              <a:rPr lang="nl-NL" sz="1600" dirty="0">
                <a:latin typeface="Helvetica"/>
                <a:ea typeface="Calibri"/>
                <a:cs typeface="Helvetica"/>
              </a:rPr>
              <a:t>Al onze </a:t>
            </a:r>
            <a:r>
              <a:rPr lang="nl-NL" sz="1600" dirty="0" err="1">
                <a:latin typeface="Helvetica"/>
                <a:ea typeface="Calibri"/>
                <a:cs typeface="Helvetica"/>
              </a:rPr>
              <a:t>voedselbanken</a:t>
            </a:r>
            <a:r>
              <a:rPr lang="nl-NL" sz="1600" dirty="0">
                <a:latin typeface="Helvetica"/>
                <a:ea typeface="Calibri"/>
                <a:cs typeface="Helvetica"/>
              </a:rPr>
              <a:t> en distributiecentra zijn </a:t>
            </a:r>
            <a:r>
              <a:rPr lang="nl-NL" sz="1600" b="1" dirty="0">
                <a:latin typeface="Helvetica"/>
                <a:ea typeface="Calibri"/>
                <a:cs typeface="Helvetica"/>
              </a:rPr>
              <a:t>GROEN gecertificeerd</a:t>
            </a:r>
            <a:r>
              <a:rPr lang="nl-NL" sz="1600" dirty="0">
                <a:latin typeface="Helvetica"/>
                <a:ea typeface="Calibri"/>
                <a:cs typeface="Helvetica"/>
              </a:rPr>
              <a:t>.</a:t>
            </a:r>
          </a:p>
          <a:p>
            <a:pPr marL="0" marR="0" lvl="0" indent="0" algn="l" defTabSz="914400" rtl="0" eaLnBrk="1" fontAlgn="auto" latinLnBrk="0" hangingPunct="1">
              <a:lnSpc>
                <a:spcPct val="150000"/>
              </a:lnSpc>
              <a:spcBef>
                <a:spcPts val="0"/>
              </a:spcBef>
              <a:spcAft>
                <a:spcPts val="0"/>
              </a:spcAft>
              <a:buClrTx/>
              <a:buSzTx/>
              <a:buFontTx/>
              <a:buNone/>
              <a:tabLst/>
              <a:defRPr/>
            </a:pPr>
            <a:r>
              <a:rPr lang="nl-NL" sz="1600" dirty="0">
                <a:latin typeface="Helvetica"/>
                <a:ea typeface="Calibri"/>
                <a:cs typeface="Helvetica"/>
              </a:rPr>
              <a:t>We voeren jaarlijks steekproeven uit om de kwaliteit en veiligheid  te blijven borgen.</a:t>
            </a:r>
          </a:p>
        </p:txBody>
      </p:sp>
    </p:spTree>
    <p:extLst>
      <p:ext uri="{BB962C8B-B14F-4D97-AF65-F5344CB8AC3E}">
        <p14:creationId xmlns:p14="http://schemas.microsoft.com/office/powerpoint/2010/main" val="770708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B5436-2955-7ABD-EE94-7662CE45D0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671E19-85C6-0041-A309-58199DE74FE1}"/>
              </a:ext>
            </a:extLst>
          </p:cNvPr>
          <p:cNvSpPr>
            <a:spLocks noGrp="1"/>
          </p:cNvSpPr>
          <p:nvPr>
            <p:ph type="title"/>
          </p:nvPr>
        </p:nvSpPr>
        <p:spPr>
          <a:xfrm>
            <a:off x="306796" y="277798"/>
            <a:ext cx="11403724" cy="662150"/>
          </a:xfrm>
        </p:spPr>
        <p:txBody>
          <a:bodyPr>
            <a:normAutofit fontScale="90000"/>
          </a:bodyPr>
          <a:lstStyle/>
          <a:p>
            <a:r>
              <a:rPr lang="nl-NL" dirty="0">
                <a:solidFill>
                  <a:schemeClr val="accent2"/>
                </a:solidFill>
                <a:latin typeface="Helvetica"/>
                <a:cs typeface="Helvetica"/>
              </a:rPr>
              <a:t>Stelling 4</a:t>
            </a:r>
          </a:p>
        </p:txBody>
      </p:sp>
      <p:sp>
        <p:nvSpPr>
          <p:cNvPr id="7" name="Tekstvak 6">
            <a:extLst>
              <a:ext uri="{FF2B5EF4-FFF2-40B4-BE49-F238E27FC236}">
                <a16:creationId xmlns:a16="http://schemas.microsoft.com/office/drawing/2014/main" id="{9494B553-0DD9-17C3-98BE-22693E7EEDD3}"/>
              </a:ext>
            </a:extLst>
          </p:cNvPr>
          <p:cNvSpPr txBox="1"/>
          <p:nvPr/>
        </p:nvSpPr>
        <p:spPr>
          <a:xfrm>
            <a:off x="299722" y="1223020"/>
            <a:ext cx="4637463" cy="2608086"/>
          </a:xfrm>
          <a:prstGeom prst="rect">
            <a:avLst/>
          </a:prstGeom>
          <a:noFill/>
        </p:spPr>
        <p:txBody>
          <a:bodyPr wrap="square" lIns="91440" tIns="45720" rIns="91440" bIns="45720" anchor="t">
            <a:spAutoFit/>
          </a:bodyPr>
          <a:lstStyle/>
          <a:p>
            <a:pPr>
              <a:lnSpc>
                <a:spcPct val="150000"/>
              </a:lnSpc>
            </a:pPr>
            <a:r>
              <a:rPr lang="nl-NL" sz="2800" dirty="0">
                <a:latin typeface="Helvetica"/>
                <a:cs typeface="Helvetica"/>
              </a:rPr>
              <a:t>Scholieren moeten </a:t>
            </a:r>
            <a:r>
              <a:rPr lang="nl-NL" sz="2800" b="1" dirty="0">
                <a:latin typeface="Helvetica"/>
                <a:cs typeface="Helvetica"/>
              </a:rPr>
              <a:t>verplicht vrijwilligerswerk</a:t>
            </a:r>
            <a:r>
              <a:rPr lang="nl-NL" sz="2800" dirty="0">
                <a:latin typeface="Helvetica"/>
                <a:cs typeface="Helvetica"/>
              </a:rPr>
              <a:t> doen bij organisaties als de voedselbank</a:t>
            </a:r>
            <a:endParaRPr lang="en-US" dirty="0">
              <a:ea typeface="Calibri" panose="020F0502020204030204"/>
              <a:cs typeface="Calibri" panose="020F0502020204030204"/>
            </a:endParaRPr>
          </a:p>
        </p:txBody>
      </p:sp>
      <p:pic>
        <p:nvPicPr>
          <p:cNvPr id="3" name="Picture 2" descr="A group of people sitting around a table with paper and pens&#10;&#10;AI-generated content may be incorrect.">
            <a:extLst>
              <a:ext uri="{FF2B5EF4-FFF2-40B4-BE49-F238E27FC236}">
                <a16:creationId xmlns:a16="http://schemas.microsoft.com/office/drawing/2014/main" id="{4422CAAD-C774-193D-F765-CD4DCCAD7F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4109" y="1222075"/>
            <a:ext cx="6210235" cy="3996906"/>
          </a:xfrm>
          <a:prstGeom prst="rect">
            <a:avLst/>
          </a:prstGeom>
        </p:spPr>
      </p:pic>
    </p:spTree>
    <p:extLst>
      <p:ext uri="{BB962C8B-B14F-4D97-AF65-F5344CB8AC3E}">
        <p14:creationId xmlns:p14="http://schemas.microsoft.com/office/powerpoint/2010/main" val="2278031349"/>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8D14C214DEB4396F43B58E4F2ED53" ma:contentTypeVersion="8" ma:contentTypeDescription="Een nieuw document maken." ma:contentTypeScope="" ma:versionID="db9d4be867789b66209aba65edc53b4c">
  <xsd:schema xmlns:xsd="http://www.w3.org/2001/XMLSchema" xmlns:xs="http://www.w3.org/2001/XMLSchema" xmlns:p="http://schemas.microsoft.com/office/2006/metadata/properties" xmlns:ns2="9d9a6695-4ada-436f-9635-afe466caf305" targetNamespace="http://schemas.microsoft.com/office/2006/metadata/properties" ma:root="true" ma:fieldsID="67c2ad7956596cc06122e59ea4d03ac3" ns2:_="">
    <xsd:import namespace="9d9a6695-4ada-436f-9635-afe466caf30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a6695-4ada-436f-9635-afe466caf3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34E646-EA46-4122-A698-8B58B16700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9a6695-4ada-436f-9635-afe466caf3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ECA211-3A31-490A-83C7-A319FE108D0F}">
  <ds:schemaRefs>
    <ds:schemaRef ds:uri="http://schemas.microsoft.com/sharepoint/v3/contenttype/forms"/>
  </ds:schemaRefs>
</ds:datastoreItem>
</file>

<file path=customXml/itemProps3.xml><?xml version="1.0" encoding="utf-8"?>
<ds:datastoreItem xmlns:ds="http://schemas.openxmlformats.org/officeDocument/2006/customXml" ds:itemID="{526C6663-83FA-48E9-A78F-5D184811B303}">
  <ds:schemaRefs>
    <ds:schemaRef ds:uri="http://schemas.microsoft.com/office/2006/metadata/properties"/>
    <ds:schemaRef ds:uri="http://purl.org/dc/terms/"/>
    <ds:schemaRef ds:uri="http://purl.org/dc/dcmitype/"/>
    <ds:schemaRef ds:uri="http://schemas.microsoft.com/office/infopath/2007/PartnerControls"/>
    <ds:schemaRef ds:uri="9d9a6695-4ada-436f-9635-afe466caf305"/>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244</TotalTime>
  <Words>880</Words>
  <Application>Microsoft Office PowerPoint</Application>
  <PresentationFormat>Widescreen</PresentationFormat>
  <Paragraphs>70</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vt:lpstr>
      <vt:lpstr>Helvetica</vt:lpstr>
      <vt:lpstr>1_Kantoorthema</vt:lpstr>
      <vt:lpstr>PowerPoint Presentation</vt:lpstr>
      <vt:lpstr>Debateer over de volgende stellingen</vt:lpstr>
      <vt:lpstr>Stelling 1</vt:lpstr>
      <vt:lpstr>Stelling 1: Armoede is onzichtbaar en wordt daardoor onderschat. </vt:lpstr>
      <vt:lpstr>Stelling 2</vt:lpstr>
      <vt:lpstr>Stelling 2 – Het bezit van bepaalde spullen mag geen reden zijn om gratis voedselhulp te weigeren </vt:lpstr>
      <vt:lpstr>Stelling 3</vt:lpstr>
      <vt:lpstr>Stelling 3: Soepeler omgaan met houdbaarheidsdata </vt:lpstr>
      <vt:lpstr>Stelling 4</vt:lpstr>
      <vt:lpstr>Stelling 4  - Scholieren verplicht vrijwilligerswerk laten doen </vt:lpstr>
      <vt:lpstr>Bedankt voor je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Van Gog</dc:creator>
  <cp:lastModifiedBy>Meijer, Léonie (SPLAK) - KLM</cp:lastModifiedBy>
  <cp:revision>74</cp:revision>
  <dcterms:created xsi:type="dcterms:W3CDTF">2025-04-09T13:52:51Z</dcterms:created>
  <dcterms:modified xsi:type="dcterms:W3CDTF">2025-06-06T09:22:13Z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0x0101000DE8D14C214DEB4396F43B58E4F2ED53</vt:lpwstr>
  </property>
</Properties>
</file>