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9"/>
  </p:notesMasterIdLst>
  <p:sldIdLst>
    <p:sldId id="256" r:id="rId6"/>
    <p:sldId id="400" r:id="rId7"/>
    <p:sldId id="274" r:id="rId8"/>
    <p:sldId id="258" r:id="rId9"/>
    <p:sldId id="280" r:id="rId10"/>
    <p:sldId id="372" r:id="rId11"/>
    <p:sldId id="343" r:id="rId12"/>
    <p:sldId id="350" r:id="rId13"/>
    <p:sldId id="369" r:id="rId14"/>
    <p:sldId id="381" r:id="rId15"/>
    <p:sldId id="382" r:id="rId16"/>
    <p:sldId id="373" r:id="rId17"/>
    <p:sldId id="378" r:id="rId18"/>
    <p:sldId id="380" r:id="rId19"/>
    <p:sldId id="284" r:id="rId20"/>
    <p:sldId id="352" r:id="rId21"/>
    <p:sldId id="338" r:id="rId22"/>
    <p:sldId id="266" r:id="rId23"/>
    <p:sldId id="353" r:id="rId24"/>
    <p:sldId id="397" r:id="rId25"/>
    <p:sldId id="339" r:id="rId26"/>
    <p:sldId id="398" r:id="rId27"/>
    <p:sldId id="257" r:id="rId28"/>
    <p:sldId id="259" r:id="rId29"/>
    <p:sldId id="264" r:id="rId30"/>
    <p:sldId id="269" r:id="rId31"/>
    <p:sldId id="261" r:id="rId32"/>
    <p:sldId id="263" r:id="rId33"/>
    <p:sldId id="342" r:id="rId34"/>
    <p:sldId id="265" r:id="rId35"/>
    <p:sldId id="354" r:id="rId36"/>
    <p:sldId id="357" r:id="rId37"/>
    <p:sldId id="399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49F58-B8AD-C620-0C4D-897CF3045917}" v="11" dt="2025-09-01T08:13:0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6133" autoAdjust="0"/>
  </p:normalViewPr>
  <p:slideViewPr>
    <p:cSldViewPr snapToGrid="0">
      <p:cViewPr varScale="1">
        <p:scale>
          <a:sx n="55" d="100"/>
          <a:sy n="55" d="100"/>
        </p:scale>
        <p:origin x="10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9EF-2D00-E447-A9E9-FF4DD0EE9E78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97857-83EE-7449-A1A3-657CA0EA82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00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5E035-3C4A-E72F-DC79-18314628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4D30A0-A5AB-0689-175F-533BC6F00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C6CB4C-0447-C26F-DCC2-2BAE6E43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0F2E09-E110-BAAB-0ABE-FFF4E4433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89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742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Kies zelf waar je wat over wilt vertellen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35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CF7C-DD67-AB89-3AA8-6F417B03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86D15D1-6592-B1E7-7CB3-38EDAC41B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9805D4E-852A-7EC9-68AB-3A8D6D136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Zoek contact met de Voedselbank in de buurt voor informatie, een interview, gastles of rondleiding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DC5714-9FE1-EBC3-9350-ED265C68B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8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/>
              <a:t>Toolkit:</a:t>
            </a:r>
          </a:p>
          <a:p>
            <a:r>
              <a:rPr lang="nl-NL"/>
              <a:t>Filmpje Jelle (lagere school)</a:t>
            </a:r>
          </a:p>
          <a:p>
            <a:r>
              <a:rPr lang="nl-NL"/>
              <a:t>Filmpje Onder de Radar (middelbare scholen)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37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383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16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Kijk op onze website voor actuele informatie: </a:t>
            </a:r>
            <a:r>
              <a:rPr lang="nl-NL" dirty="0"/>
              <a:t>zoek op site van Voedselbank Nederland antwoorden op de vragen:</a:t>
            </a:r>
          </a:p>
          <a:p>
            <a:pPr marL="228600" indent="-228600">
              <a:buAutoNum type="arabicPeriod"/>
            </a:pPr>
            <a:r>
              <a:rPr lang="nl-NL" dirty="0"/>
              <a:t>Hoeveel huishoudens ontvangen wekelijks voedselhulp?</a:t>
            </a:r>
          </a:p>
          <a:p>
            <a:pPr marL="228600" indent="-228600">
              <a:buAutoNum type="arabicPeriod"/>
            </a:pPr>
            <a:r>
              <a:rPr lang="nl-NL" dirty="0"/>
              <a:t>Hoeveel </a:t>
            </a:r>
            <a:r>
              <a:rPr lang="nl-NL" dirty="0" err="1"/>
              <a:t>voedselbanken</a:t>
            </a:r>
            <a:r>
              <a:rPr lang="nl-NL" dirty="0"/>
              <a:t> zijn er ongeveer in Nederland?</a:t>
            </a:r>
          </a:p>
          <a:p>
            <a:pPr marL="228600" indent="-228600">
              <a:buAutoNum type="arabicPeriod"/>
            </a:pPr>
            <a:r>
              <a:rPr lang="nl-NL" dirty="0"/>
              <a:t>Welke organisatie zorgt voor groente en fruit voor de </a:t>
            </a:r>
            <a:r>
              <a:rPr lang="nl-NL" dirty="0" err="1"/>
              <a:t>voedselbanken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71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369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de bovenbouw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494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6044-EEED-6CDA-D20C-60DB71DB3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972F4FF-DB5A-C7AB-1FE8-E0BA203F6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D5CE50-5191-6736-BCF9-DB277EA7F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Kijk online voor meer informatie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96AE55-A20E-AA4D-8C94-ECCA4FC6B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00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96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BBB02-8648-F8E3-2393-809E3874D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39A2D7B-6EEB-C004-AB42-4B753085C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2842511-EBB0-EBB6-04F2-3C5AF716E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Kijk online voor meer informatie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BFB1D1-0158-E679-743E-3AE11A5DD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41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EF75-763F-B889-2CFD-DBBF2ECF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B7772E-325E-D471-1175-BD56261F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226430-42EE-08E4-26AC-FEBB6E505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D22FCF-9F89-7792-EA71-F36F49AB3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87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4A607-FC4E-31F9-FD5C-28DC5E172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76E00-64A5-D6F6-FCD8-1A659505A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39C1E-110D-9F09-F0F5-B26E4FD59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7ABD-C8DE-AF7F-0820-714FC8447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698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3C7A-29D8-BE68-17BD-2EC33297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0CE149C-F4B9-DE3F-F151-FB7D6BAF2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EEAC6E7-A14E-F619-2281-A63A45AD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691C1-8A7D-AFAE-43B4-0957483A7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93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0238B-9DC9-49BE-D8C8-D4D8F4D4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01D959C-4FC8-F19A-145C-7CDF8C0D4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D91BC16-79BF-C558-144B-04F5C650B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E8C826-BE92-6821-437D-29F3A84D5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98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9863B-DD79-B5E5-4C6F-40A9F103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99A5F4-DF7F-16E6-CC94-3F748F763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75E9A9A-719A-274F-38A0-5AA35F12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Verdriet, dankbaar, schaamte?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4D24E3-1631-E2F7-9D16-3ACB5B75E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61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03728-7DB8-3D59-3765-BB6B232C9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466225E-9D27-3B6E-ADC8-BC91653B3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127015-D99E-C9FD-6B20-74A05C60D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Mogelijke antwoorden: toiletartikelen, luiers, maandverband, babyvoeding etc. Maar ook: een luisterend oor, aandacht, hulp bieden.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CD1C25-497C-E824-E61C-DBE016BC5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05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E457-2132-5708-4ABC-1E06DEDA0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6E577E4-0ADE-5F4C-18CF-E2CC99F38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F7D49F-8E89-69E9-CE6A-EB533C8AE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Kijk online en kom in actie!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8DABAD-3038-D748-26BA-19F6F7E4B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97857-83EE-7449-A1A3-657CA0EA82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21D94-E7C0-7B5B-8D4D-DD27FDDC2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375504-BE0A-7804-1AB8-579575D7A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06D9A5-F8C0-2D36-3E98-B027AEC8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BC7C27-770E-C4A5-4F01-E42F3E4D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4D51E-3735-A472-3FF0-968F135F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6B403-00EB-811F-B77E-A910E871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DAEB91-A28D-447F-9C80-8389C017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539A3-C2DA-A92E-1BCA-D75210FB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6E7836-3BB7-67AE-0481-ABD0EE3D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C5E58F-B928-C9D7-11F1-090A5B8B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78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09F037-BC84-618A-AA70-1BCC43127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0AEEF0A-0A58-219A-8014-5617659BD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69783B-4D02-2D67-223D-083F0B42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CE7AA9-18C1-447A-CB62-3FC2798B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BE23C8-293D-725D-BD5A-121512B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6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746054"/>
            <a:ext cx="5181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153DC8-B428-58CC-BDA9-9578CD36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7288"/>
            <a:ext cx="5181600" cy="389778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464758C5-5D56-0611-57C2-011FCDC4D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641" y="0"/>
            <a:ext cx="4754224" cy="5361724"/>
          </a:xfrm>
          <a:custGeom>
            <a:avLst/>
            <a:gdLst>
              <a:gd name="connsiteX0" fmla="*/ 0 w 4754224"/>
              <a:gd name="connsiteY0" fmla="*/ 0 h 5361724"/>
              <a:gd name="connsiteX1" fmla="*/ 4754224 w 4754224"/>
              <a:gd name="connsiteY1" fmla="*/ 0 h 5361724"/>
              <a:gd name="connsiteX2" fmla="*/ 4754224 w 4754224"/>
              <a:gd name="connsiteY2" fmla="*/ 5107445 h 5361724"/>
              <a:gd name="connsiteX3" fmla="*/ 4507765 w 4754224"/>
              <a:gd name="connsiteY3" fmla="*/ 5361724 h 5361724"/>
              <a:gd name="connsiteX4" fmla="*/ 246459 w 4754224"/>
              <a:gd name="connsiteY4" fmla="*/ 5361724 h 5361724"/>
              <a:gd name="connsiteX5" fmla="*/ 0 w 4754224"/>
              <a:gd name="connsiteY5" fmla="*/ 5107445 h 536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224" h="5361724">
                <a:moveTo>
                  <a:pt x="0" y="0"/>
                </a:moveTo>
                <a:lnTo>
                  <a:pt x="4754224" y="0"/>
                </a:lnTo>
                <a:lnTo>
                  <a:pt x="4754224" y="5107445"/>
                </a:lnTo>
                <a:cubicBezTo>
                  <a:pt x="4754224" y="5247880"/>
                  <a:pt x="4643881" y="5361724"/>
                  <a:pt x="4507765" y="5361724"/>
                </a:cubicBezTo>
                <a:lnTo>
                  <a:pt x="246459" y="5361724"/>
                </a:lnTo>
                <a:cubicBezTo>
                  <a:pt x="110343" y="5361724"/>
                  <a:pt x="0" y="5247880"/>
                  <a:pt x="0" y="5107445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52D867F-9133-2D75-3127-74085DAC6EF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82705983-5358-64FA-D970-901AAE3880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66735 w 12192000"/>
              <a:gd name="connsiteY0" fmla="*/ 2795807 h 6858000"/>
              <a:gd name="connsiteX1" fmla="*/ 6515099 w 12192000"/>
              <a:gd name="connsiteY1" fmla="*/ 3047443 h 6858000"/>
              <a:gd name="connsiteX2" fmla="*/ 6515099 w 12192000"/>
              <a:gd name="connsiteY2" fmla="*/ 5509474 h 6858000"/>
              <a:gd name="connsiteX3" fmla="*/ 6766735 w 12192000"/>
              <a:gd name="connsiteY3" fmla="*/ 5761110 h 6858000"/>
              <a:gd name="connsiteX4" fmla="*/ 10618360 w 12192000"/>
              <a:gd name="connsiteY4" fmla="*/ 5761110 h 6858000"/>
              <a:gd name="connsiteX5" fmla="*/ 10869996 w 12192000"/>
              <a:gd name="connsiteY5" fmla="*/ 5509474 h 6858000"/>
              <a:gd name="connsiteX6" fmla="*/ 10869996 w 12192000"/>
              <a:gd name="connsiteY6" fmla="*/ 3047443 h 6858000"/>
              <a:gd name="connsiteX7" fmla="*/ 10618360 w 12192000"/>
              <a:gd name="connsiteY7" fmla="*/ 2795807 h 6858000"/>
              <a:gd name="connsiteX8" fmla="*/ 358140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12" fmla="*/ 0 w 12192000"/>
              <a:gd name="connsiteY12" fmla="*/ 1282424 h 6858000"/>
              <a:gd name="connsiteX13" fmla="*/ 3311255 w 12192000"/>
              <a:gd name="connsiteY13" fmla="*/ 1282424 h 6858000"/>
              <a:gd name="connsiteX14" fmla="*/ 3581400 w 12192000"/>
              <a:gd name="connsiteY14" fmla="*/ 101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6766735" y="2795807"/>
                </a:moveTo>
                <a:cubicBezTo>
                  <a:pt x="6627760" y="2795807"/>
                  <a:pt x="6515099" y="2908468"/>
                  <a:pt x="6515099" y="3047443"/>
                </a:cubicBezTo>
                <a:lnTo>
                  <a:pt x="6515099" y="5509474"/>
                </a:lnTo>
                <a:cubicBezTo>
                  <a:pt x="6515099" y="5648449"/>
                  <a:pt x="6627760" y="5761110"/>
                  <a:pt x="6766735" y="5761110"/>
                </a:cubicBezTo>
                <a:lnTo>
                  <a:pt x="10618360" y="5761110"/>
                </a:lnTo>
                <a:cubicBezTo>
                  <a:pt x="10757335" y="5761110"/>
                  <a:pt x="10869996" y="5648449"/>
                  <a:pt x="10869996" y="5509474"/>
                </a:cubicBezTo>
                <a:lnTo>
                  <a:pt x="10869996" y="3047443"/>
                </a:lnTo>
                <a:cubicBezTo>
                  <a:pt x="10869996" y="2908468"/>
                  <a:pt x="10757335" y="2795807"/>
                  <a:pt x="10618360" y="2795807"/>
                </a:cubicBezTo>
                <a:close/>
                <a:moveTo>
                  <a:pt x="3581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282424"/>
                </a:lnTo>
                <a:lnTo>
                  <a:pt x="3311255" y="1282424"/>
                </a:lnTo>
                <a:cubicBezTo>
                  <a:pt x="3460452" y="1282424"/>
                  <a:pt x="3581400" y="1161476"/>
                  <a:pt x="3581400" y="101227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pic>
        <p:nvPicPr>
          <p:cNvPr id="3" name="Afbeelding 2" descr="Afbeelding met Lettertype, logo, Graphics, ontwerp&#10;&#10;Automatisch gegenereerde beschrijving">
            <a:extLst>
              <a:ext uri="{FF2B5EF4-FFF2-40B4-BE49-F238E27FC236}">
                <a16:creationId xmlns:a16="http://schemas.microsoft.com/office/drawing/2014/main" id="{FCEA2BE1-3627-7EC3-880D-D4C9BAAE1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58" y="464501"/>
            <a:ext cx="2798651" cy="64686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67E2BC8-760C-45BB-5946-279666F15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78746" y="2960211"/>
            <a:ext cx="4027602" cy="2159729"/>
          </a:xfrm>
          <a:prstGeom prst="rect">
            <a:avLst/>
          </a:prstGeom>
        </p:spPr>
      </p:pic>
      <p:sp>
        <p:nvSpPr>
          <p:cNvPr id="24" name="Afgeronde rechthoek 23">
            <a:extLst>
              <a:ext uri="{FF2B5EF4-FFF2-40B4-BE49-F238E27FC236}">
                <a16:creationId xmlns:a16="http://schemas.microsoft.com/office/drawing/2014/main" id="{7247021E-6669-024C-AED0-C07A96B13D31}"/>
              </a:ext>
            </a:extLst>
          </p:cNvPr>
          <p:cNvSpPr/>
          <p:nvPr userDrawn="1"/>
        </p:nvSpPr>
        <p:spPr>
          <a:xfrm>
            <a:off x="6515099" y="2795807"/>
            <a:ext cx="4354897" cy="2965303"/>
          </a:xfrm>
          <a:prstGeom prst="roundRect">
            <a:avLst>
              <a:gd name="adj" fmla="val 848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EE7402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15CE506-27AA-42D8-435E-E34BC6D30F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78746" y="2960211"/>
            <a:ext cx="4027602" cy="2159729"/>
          </a:xfrm>
          <a:prstGeom prst="rect">
            <a:avLst/>
          </a:prstGeom>
        </p:spPr>
      </p:pic>
      <p:sp>
        <p:nvSpPr>
          <p:cNvPr id="26" name="Tijdelijke aanduiding voor tekst 5">
            <a:extLst>
              <a:ext uri="{FF2B5EF4-FFF2-40B4-BE49-F238E27FC236}">
                <a16:creationId xmlns:a16="http://schemas.microsoft.com/office/drawing/2014/main" id="{57879D24-5C0B-59CE-6DE6-ECEE384814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5341" y="5031156"/>
            <a:ext cx="3554413" cy="58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Help mee bij de voedselbank</a:t>
            </a:r>
          </a:p>
        </p:txBody>
      </p:sp>
    </p:spTree>
    <p:extLst>
      <p:ext uri="{BB962C8B-B14F-4D97-AF65-F5344CB8AC3E}">
        <p14:creationId xmlns:p14="http://schemas.microsoft.com/office/powerpoint/2010/main" val="806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build="p"/>
    </p:bldLst>
  </p:timing>
  <p:extLst>
    <p:ext uri="{DCECCB84-F9BA-43D5-87BE-67443E8EF086}">
      <p15:sldGuideLst xmlns:p15="http://schemas.microsoft.com/office/powerpoint/2012/main">
        <p15:guide id="1" orient="horz" pos="33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-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150BF520-7FE7-83C7-3D0B-2AE8E4DCD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00775"/>
          </a:xfrm>
          <a:custGeom>
            <a:avLst/>
            <a:gdLst>
              <a:gd name="connsiteX0" fmla="*/ 1049037 w 12192000"/>
              <a:gd name="connsiteY0" fmla="*/ 805642 h 6200775"/>
              <a:gd name="connsiteX1" fmla="*/ 817056 w 12192000"/>
              <a:gd name="connsiteY1" fmla="*/ 1037623 h 6200775"/>
              <a:gd name="connsiteX2" fmla="*/ 817056 w 12192000"/>
              <a:gd name="connsiteY2" fmla="*/ 3991676 h 6200775"/>
              <a:gd name="connsiteX3" fmla="*/ 1049037 w 12192000"/>
              <a:gd name="connsiteY3" fmla="*/ 4223657 h 6200775"/>
              <a:gd name="connsiteX4" fmla="*/ 4939973 w 12192000"/>
              <a:gd name="connsiteY4" fmla="*/ 4223657 h 6200775"/>
              <a:gd name="connsiteX5" fmla="*/ 5171953 w 12192000"/>
              <a:gd name="connsiteY5" fmla="*/ 3991676 h 6200775"/>
              <a:gd name="connsiteX6" fmla="*/ 5171953 w 12192000"/>
              <a:gd name="connsiteY6" fmla="*/ 1037623 h 6200775"/>
              <a:gd name="connsiteX7" fmla="*/ 4939973 w 12192000"/>
              <a:gd name="connsiteY7" fmla="*/ 805642 h 6200775"/>
              <a:gd name="connsiteX8" fmla="*/ 0 w 12192000"/>
              <a:gd name="connsiteY8" fmla="*/ 0 h 6200775"/>
              <a:gd name="connsiteX9" fmla="*/ 12192000 w 12192000"/>
              <a:gd name="connsiteY9" fmla="*/ 0 h 6200775"/>
              <a:gd name="connsiteX10" fmla="*/ 12192000 w 12192000"/>
              <a:gd name="connsiteY10" fmla="*/ 6200775 h 6200775"/>
              <a:gd name="connsiteX11" fmla="*/ 0 w 12192000"/>
              <a:gd name="connsiteY11" fmla="*/ 6200775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200775">
                <a:moveTo>
                  <a:pt x="1049037" y="805642"/>
                </a:moveTo>
                <a:cubicBezTo>
                  <a:pt x="920917" y="805642"/>
                  <a:pt x="817056" y="909503"/>
                  <a:pt x="817056" y="1037623"/>
                </a:cubicBezTo>
                <a:lnTo>
                  <a:pt x="817056" y="3991676"/>
                </a:lnTo>
                <a:cubicBezTo>
                  <a:pt x="817056" y="4119796"/>
                  <a:pt x="920917" y="4223657"/>
                  <a:pt x="1049037" y="4223657"/>
                </a:cubicBezTo>
                <a:lnTo>
                  <a:pt x="4939973" y="4223657"/>
                </a:lnTo>
                <a:cubicBezTo>
                  <a:pt x="5068092" y="4223657"/>
                  <a:pt x="5171953" y="4119796"/>
                  <a:pt x="5171953" y="3991676"/>
                </a:cubicBezTo>
                <a:lnTo>
                  <a:pt x="5171953" y="1037623"/>
                </a:lnTo>
                <a:cubicBezTo>
                  <a:pt x="5171953" y="909503"/>
                  <a:pt x="5068092" y="805642"/>
                  <a:pt x="4939973" y="80564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00775"/>
                </a:lnTo>
                <a:lnTo>
                  <a:pt x="0" y="620077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B12C33E6-73FD-E037-C850-F9BA30C2492A}"/>
              </a:ext>
            </a:extLst>
          </p:cNvPr>
          <p:cNvSpPr/>
          <p:nvPr userDrawn="1"/>
        </p:nvSpPr>
        <p:spPr>
          <a:xfrm>
            <a:off x="817056" y="805642"/>
            <a:ext cx="4354897" cy="3418015"/>
          </a:xfrm>
          <a:prstGeom prst="roundRect">
            <a:avLst>
              <a:gd name="adj" fmla="val 67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EE7402"/>
              </a:solidFill>
            </a:endParaRP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A0F425BF-1479-A6B3-938A-24D5B878CB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07033" y="3048789"/>
            <a:ext cx="3574942" cy="103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nl-NL" dirty="0"/>
              <a:t>Introductie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01DCDD-2939-C765-90B6-E65BDC69F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0702" y="945271"/>
            <a:ext cx="4027603" cy="2159729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FD09319-5C1B-9671-20E9-A5D22A7B85D9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82ED024-E3CC-3B8A-18C3-8447BC7E22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7261 w 12192000"/>
              <a:gd name="connsiteY0" fmla="*/ 1060370 h 6858000"/>
              <a:gd name="connsiteX1" fmla="*/ 975840 w 12192000"/>
              <a:gd name="connsiteY1" fmla="*/ 1321791 h 6858000"/>
              <a:gd name="connsiteX2" fmla="*/ 975840 w 12192000"/>
              <a:gd name="connsiteY2" fmla="*/ 4496559 h 6858000"/>
              <a:gd name="connsiteX3" fmla="*/ 1237261 w 12192000"/>
              <a:gd name="connsiteY3" fmla="*/ 4757980 h 6858000"/>
              <a:gd name="connsiteX4" fmla="*/ 5233213 w 12192000"/>
              <a:gd name="connsiteY4" fmla="*/ 4757980 h 6858000"/>
              <a:gd name="connsiteX5" fmla="*/ 5494635 w 12192000"/>
              <a:gd name="connsiteY5" fmla="*/ 4496559 h 6858000"/>
              <a:gd name="connsiteX6" fmla="*/ 5494635 w 12192000"/>
              <a:gd name="connsiteY6" fmla="*/ 1321791 h 6858000"/>
              <a:gd name="connsiteX7" fmla="*/ 5233213 w 12192000"/>
              <a:gd name="connsiteY7" fmla="*/ 106037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261" y="1060370"/>
                </a:moveTo>
                <a:cubicBezTo>
                  <a:pt x="1092882" y="1060370"/>
                  <a:pt x="975840" y="1177412"/>
                  <a:pt x="975840" y="1321791"/>
                </a:cubicBezTo>
                <a:lnTo>
                  <a:pt x="975840" y="4496559"/>
                </a:lnTo>
                <a:cubicBezTo>
                  <a:pt x="975840" y="4640938"/>
                  <a:pt x="1092882" y="4757980"/>
                  <a:pt x="1237261" y="4757980"/>
                </a:cubicBezTo>
                <a:lnTo>
                  <a:pt x="5233213" y="4757980"/>
                </a:lnTo>
                <a:cubicBezTo>
                  <a:pt x="5377592" y="4757980"/>
                  <a:pt x="5494635" y="4640938"/>
                  <a:pt x="5494635" y="4496559"/>
                </a:cubicBezTo>
                <a:lnTo>
                  <a:pt x="5494635" y="1321791"/>
                </a:lnTo>
                <a:cubicBezTo>
                  <a:pt x="5494635" y="1177412"/>
                  <a:pt x="5377592" y="1060370"/>
                  <a:pt x="5233213" y="106037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D7A8733E-26BE-39A9-A673-C5647ED94586}"/>
              </a:ext>
            </a:extLst>
          </p:cNvPr>
          <p:cNvSpPr/>
          <p:nvPr userDrawn="1"/>
        </p:nvSpPr>
        <p:spPr>
          <a:xfrm>
            <a:off x="975840" y="1060370"/>
            <a:ext cx="4518794" cy="3697610"/>
          </a:xfrm>
          <a:prstGeom prst="roundRect">
            <a:avLst>
              <a:gd name="adj" fmla="val 70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719DDC-E2FC-4FB2-FF83-D9A1D153F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881" y="1493252"/>
            <a:ext cx="3918712" cy="251458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B44745-08E5-B7AF-1909-CEE0F0D323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75880" y="4007837"/>
            <a:ext cx="1160066" cy="446400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</a:t>
            </a:r>
          </a:p>
        </p:txBody>
      </p:sp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135BD025-A6FF-6497-E89A-AC25CD9404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90877" y="4007837"/>
            <a:ext cx="2603716" cy="44640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1222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826E09C-EF2D-B60F-0FB9-36045CB9DD60}"/>
              </a:ext>
            </a:extLst>
          </p:cNvPr>
          <p:cNvSpPr/>
          <p:nvPr userDrawn="1"/>
        </p:nvSpPr>
        <p:spPr>
          <a:xfrm>
            <a:off x="6305266" y="801372"/>
            <a:ext cx="4624949" cy="5036891"/>
          </a:xfrm>
          <a:prstGeom prst="roundRect">
            <a:avLst>
              <a:gd name="adj" fmla="val 4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EE740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3C4488-CC28-740C-CE74-E922EF48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0485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7C0A36-08D9-27C9-8809-0AD3E0CF5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397025" y="3018493"/>
            <a:ext cx="3176834" cy="3537897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230DEADF-3E42-164C-99D1-3EF934ADA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485" y="2117725"/>
            <a:ext cx="5048250" cy="40259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E68952C0-4AE3-B353-258C-CF551E768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7800" y="1219666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7299346C-578C-2D30-BB41-5D6753B6F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0" y="1531745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9" name="Tijdelijke aanduiding voor tekst 45">
            <a:extLst>
              <a:ext uri="{FF2B5EF4-FFF2-40B4-BE49-F238E27FC236}">
                <a16:creationId xmlns:a16="http://schemas.microsoft.com/office/drawing/2014/main" id="{458363DC-2098-1F97-4FCA-2F71BD5C5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2668" y="2052887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0" name="Tijdelijke aanduiding voor tekst 47">
            <a:extLst>
              <a:ext uri="{FF2B5EF4-FFF2-40B4-BE49-F238E27FC236}">
                <a16:creationId xmlns:a16="http://schemas.microsoft.com/office/drawing/2014/main" id="{374624A2-C04F-DA40-A37E-CB486320E6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2668" y="2364966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1" name="Tijdelijke aanduiding voor tekst 45">
            <a:extLst>
              <a:ext uri="{FF2B5EF4-FFF2-40B4-BE49-F238E27FC236}">
                <a16:creationId xmlns:a16="http://schemas.microsoft.com/office/drawing/2014/main" id="{9E66B64D-673C-FAD9-B1F6-EEC1047BF2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7536" y="2881460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2" name="Tijdelijke aanduiding voor tekst 47">
            <a:extLst>
              <a:ext uri="{FF2B5EF4-FFF2-40B4-BE49-F238E27FC236}">
                <a16:creationId xmlns:a16="http://schemas.microsoft.com/office/drawing/2014/main" id="{5D04A0E8-5D6B-411D-A767-19EA88CB83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7536" y="3193539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3" name="Tijdelijke aanduiding voor tekst 45">
            <a:extLst>
              <a:ext uri="{FF2B5EF4-FFF2-40B4-BE49-F238E27FC236}">
                <a16:creationId xmlns:a16="http://schemas.microsoft.com/office/drawing/2014/main" id="{1246CACF-F7C8-4E96-FA38-B2C22A53C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42668" y="3701249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4" name="Tijdelijke aanduiding voor tekst 47">
            <a:extLst>
              <a:ext uri="{FF2B5EF4-FFF2-40B4-BE49-F238E27FC236}">
                <a16:creationId xmlns:a16="http://schemas.microsoft.com/office/drawing/2014/main" id="{86C1BF68-FDA4-F836-367A-DEAB4255E6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2668" y="4013328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5" name="Tijdelijke aanduiding voor tekst 45">
            <a:extLst>
              <a:ext uri="{FF2B5EF4-FFF2-40B4-BE49-F238E27FC236}">
                <a16:creationId xmlns:a16="http://schemas.microsoft.com/office/drawing/2014/main" id="{B3A27991-25DB-C8FD-AA04-FD6F3625F7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5233" y="4535310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56" name="Tijdelijke aanduiding voor tekst 47">
            <a:extLst>
              <a:ext uri="{FF2B5EF4-FFF2-40B4-BE49-F238E27FC236}">
                <a16:creationId xmlns:a16="http://schemas.microsoft.com/office/drawing/2014/main" id="{56AB9DB9-95FC-5502-7683-11B2E61ACE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35233" y="4847389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5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41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826E09C-EF2D-B60F-0FB9-36045CB9DD60}"/>
              </a:ext>
            </a:extLst>
          </p:cNvPr>
          <p:cNvSpPr/>
          <p:nvPr userDrawn="1"/>
        </p:nvSpPr>
        <p:spPr>
          <a:xfrm>
            <a:off x="6305266" y="801372"/>
            <a:ext cx="4624949" cy="5036891"/>
          </a:xfrm>
          <a:prstGeom prst="roundRect">
            <a:avLst>
              <a:gd name="adj" fmla="val 4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EE740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3C4488-CC28-740C-CE74-E922EF48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0485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7C0A36-08D9-27C9-8809-0AD3E0CF5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549472" y="3018493"/>
            <a:ext cx="2871939" cy="3537897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230DEADF-3E42-164C-99D1-3EF934ADA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485" y="2117725"/>
            <a:ext cx="5048250" cy="40259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6" name="Tijdelijke aanduiding voor tekst 45">
            <a:extLst>
              <a:ext uri="{FF2B5EF4-FFF2-40B4-BE49-F238E27FC236}">
                <a16:creationId xmlns:a16="http://schemas.microsoft.com/office/drawing/2014/main" id="{6EF04D16-BCA9-BB8F-7E71-59A4A7673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7800" y="1219666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7" name="Tijdelijke aanduiding voor tekst 47">
            <a:extLst>
              <a:ext uri="{FF2B5EF4-FFF2-40B4-BE49-F238E27FC236}">
                <a16:creationId xmlns:a16="http://schemas.microsoft.com/office/drawing/2014/main" id="{A15C00BC-7FC2-CC4C-39E6-CEF666D03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0" y="1531745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8" name="Tijdelijke aanduiding voor tekst 45">
            <a:extLst>
              <a:ext uri="{FF2B5EF4-FFF2-40B4-BE49-F238E27FC236}">
                <a16:creationId xmlns:a16="http://schemas.microsoft.com/office/drawing/2014/main" id="{F9035795-2E89-2EC2-4DC7-1C46BEE5AC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2668" y="2052887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9" name="Tijdelijke aanduiding voor tekst 47">
            <a:extLst>
              <a:ext uri="{FF2B5EF4-FFF2-40B4-BE49-F238E27FC236}">
                <a16:creationId xmlns:a16="http://schemas.microsoft.com/office/drawing/2014/main" id="{2AB98340-329F-5618-318E-C66ED96880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2668" y="2364966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0" name="Tijdelijke aanduiding voor tekst 45">
            <a:extLst>
              <a:ext uri="{FF2B5EF4-FFF2-40B4-BE49-F238E27FC236}">
                <a16:creationId xmlns:a16="http://schemas.microsoft.com/office/drawing/2014/main" id="{FAF731C0-BFFD-73EF-327D-A0E25E9636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7536" y="2881460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1" name="Tijdelijke aanduiding voor tekst 47">
            <a:extLst>
              <a:ext uri="{FF2B5EF4-FFF2-40B4-BE49-F238E27FC236}">
                <a16:creationId xmlns:a16="http://schemas.microsoft.com/office/drawing/2014/main" id="{CF50647C-33D6-9EA7-F7A8-2824AEFBE0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7536" y="3193539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2" name="Tijdelijke aanduiding voor tekst 45">
            <a:extLst>
              <a:ext uri="{FF2B5EF4-FFF2-40B4-BE49-F238E27FC236}">
                <a16:creationId xmlns:a16="http://schemas.microsoft.com/office/drawing/2014/main" id="{E7595DDC-9BE9-A42A-4D8B-6C2BF2AB94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42668" y="3701249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3" name="Tijdelijke aanduiding voor tekst 47">
            <a:extLst>
              <a:ext uri="{FF2B5EF4-FFF2-40B4-BE49-F238E27FC236}">
                <a16:creationId xmlns:a16="http://schemas.microsoft.com/office/drawing/2014/main" id="{D6521F24-8E58-CD3D-9764-CF49221318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2668" y="4013328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4" name="Tijdelijke aanduiding voor tekst 45">
            <a:extLst>
              <a:ext uri="{FF2B5EF4-FFF2-40B4-BE49-F238E27FC236}">
                <a16:creationId xmlns:a16="http://schemas.microsoft.com/office/drawing/2014/main" id="{591F8E09-9826-FF86-3248-5866DB5AF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5233" y="4535310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5" name="Tijdelijke aanduiding voor tekst 47">
            <a:extLst>
              <a:ext uri="{FF2B5EF4-FFF2-40B4-BE49-F238E27FC236}">
                <a16:creationId xmlns:a16="http://schemas.microsoft.com/office/drawing/2014/main" id="{5B5D4B75-53B2-04D5-12D0-622BF62435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35233" y="4847389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envatting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826E09C-EF2D-B60F-0FB9-36045CB9DD60}"/>
              </a:ext>
            </a:extLst>
          </p:cNvPr>
          <p:cNvSpPr/>
          <p:nvPr userDrawn="1"/>
        </p:nvSpPr>
        <p:spPr>
          <a:xfrm>
            <a:off x="6305266" y="801372"/>
            <a:ext cx="4624949" cy="5036891"/>
          </a:xfrm>
          <a:prstGeom prst="roundRect">
            <a:avLst>
              <a:gd name="adj" fmla="val 48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EE740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3C4488-CC28-740C-CE74-E922EF48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91"/>
            <a:ext cx="50485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7C0A36-08D9-27C9-8809-0AD3E0CF5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497790" y="2892806"/>
            <a:ext cx="2871939" cy="3537895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230DEADF-3E42-164C-99D1-3EF934ADA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485" y="2110291"/>
            <a:ext cx="5048250" cy="40259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8" name="Tijdelijke aanduiding voor tekst 45">
            <a:extLst>
              <a:ext uri="{FF2B5EF4-FFF2-40B4-BE49-F238E27FC236}">
                <a16:creationId xmlns:a16="http://schemas.microsoft.com/office/drawing/2014/main" id="{D6027E27-9FC2-64DF-0B9F-87ABB1E20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7800" y="1219666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524CAD57-DA66-E8D3-E46B-3B9C3C573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0" y="1531745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8" name="Tijdelijke aanduiding voor tekst 45">
            <a:extLst>
              <a:ext uri="{FF2B5EF4-FFF2-40B4-BE49-F238E27FC236}">
                <a16:creationId xmlns:a16="http://schemas.microsoft.com/office/drawing/2014/main" id="{645F40D6-53BD-E361-5EE9-8F50C5C12C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2668" y="2052887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9" name="Tijdelijke aanduiding voor tekst 47">
            <a:extLst>
              <a:ext uri="{FF2B5EF4-FFF2-40B4-BE49-F238E27FC236}">
                <a16:creationId xmlns:a16="http://schemas.microsoft.com/office/drawing/2014/main" id="{DB74B3A6-FAC1-FFC3-1D04-063D356893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2668" y="2364966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0" name="Tijdelijke aanduiding voor tekst 45">
            <a:extLst>
              <a:ext uri="{FF2B5EF4-FFF2-40B4-BE49-F238E27FC236}">
                <a16:creationId xmlns:a16="http://schemas.microsoft.com/office/drawing/2014/main" id="{226291FF-749B-E13F-F3BC-8AC3108D10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7536" y="2881460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673CCDCC-DCDF-85D6-18D2-99B7BC7FF3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7536" y="3193539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2" name="Tijdelijke aanduiding voor tekst 45">
            <a:extLst>
              <a:ext uri="{FF2B5EF4-FFF2-40B4-BE49-F238E27FC236}">
                <a16:creationId xmlns:a16="http://schemas.microsoft.com/office/drawing/2014/main" id="{9CA8EB41-0BC0-91D4-D780-E971F29303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42668" y="3701249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AAB0EBA4-3EF4-4320-1B1D-CACC971B69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2668" y="4013328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4" name="Tijdelijke aanduiding voor tekst 45">
            <a:extLst>
              <a:ext uri="{FF2B5EF4-FFF2-40B4-BE49-F238E27FC236}">
                <a16:creationId xmlns:a16="http://schemas.microsoft.com/office/drawing/2014/main" id="{3F924252-75A6-2597-76D7-13DC0B7341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5233" y="4535310"/>
            <a:ext cx="4162425" cy="34894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5" name="Tijdelijke aanduiding voor tekst 47">
            <a:extLst>
              <a:ext uri="{FF2B5EF4-FFF2-40B4-BE49-F238E27FC236}">
                <a16:creationId xmlns:a16="http://schemas.microsoft.com/office/drawing/2014/main" id="{8FC9852C-DE27-8BDE-3AF9-0E662FE894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35233" y="4847389"/>
            <a:ext cx="4176713" cy="3778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21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746054"/>
            <a:ext cx="5181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153DC8-B428-58CC-BDA9-9578CD36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7288"/>
            <a:ext cx="5181600" cy="389778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464758C5-5D56-0611-57C2-011FCDC4D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641" y="0"/>
            <a:ext cx="4754224" cy="5361724"/>
          </a:xfrm>
          <a:custGeom>
            <a:avLst/>
            <a:gdLst>
              <a:gd name="connsiteX0" fmla="*/ 0 w 4754224"/>
              <a:gd name="connsiteY0" fmla="*/ 0 h 5361724"/>
              <a:gd name="connsiteX1" fmla="*/ 4754224 w 4754224"/>
              <a:gd name="connsiteY1" fmla="*/ 0 h 5361724"/>
              <a:gd name="connsiteX2" fmla="*/ 4754224 w 4754224"/>
              <a:gd name="connsiteY2" fmla="*/ 5107445 h 5361724"/>
              <a:gd name="connsiteX3" fmla="*/ 4507765 w 4754224"/>
              <a:gd name="connsiteY3" fmla="*/ 5361724 h 5361724"/>
              <a:gd name="connsiteX4" fmla="*/ 246459 w 4754224"/>
              <a:gd name="connsiteY4" fmla="*/ 5361724 h 5361724"/>
              <a:gd name="connsiteX5" fmla="*/ 0 w 4754224"/>
              <a:gd name="connsiteY5" fmla="*/ 5107445 h 536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224" h="5361724">
                <a:moveTo>
                  <a:pt x="0" y="0"/>
                </a:moveTo>
                <a:lnTo>
                  <a:pt x="4754224" y="0"/>
                </a:lnTo>
                <a:lnTo>
                  <a:pt x="4754224" y="5107445"/>
                </a:lnTo>
                <a:cubicBezTo>
                  <a:pt x="4754224" y="5247880"/>
                  <a:pt x="4643881" y="5361724"/>
                  <a:pt x="4507765" y="5361724"/>
                </a:cubicBezTo>
                <a:lnTo>
                  <a:pt x="246459" y="5361724"/>
                </a:lnTo>
                <a:cubicBezTo>
                  <a:pt x="110343" y="5361724"/>
                  <a:pt x="0" y="5247880"/>
                  <a:pt x="0" y="5107445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52D867F-9133-2D75-3127-74085DAC6EF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644B3-0B4D-6124-FA24-6657FD94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74496-8CDA-1316-ADE8-5DA765D45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9B35E-0A5E-48CD-0DCA-EF8A027A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C3D648-35A5-4795-EAD1-A14ED2A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544C0-1517-42FB-8ABF-3154BC95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74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3815B2E-BB23-E47B-06ED-DA5333BF4454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ay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E35811A-8B53-F595-3F90-DCDC7EEC1FDD}"/>
              </a:ext>
            </a:extLst>
          </p:cNvPr>
          <p:cNvCxnSpPr>
            <a:cxnSpLocks/>
            <a:endCxn id="5" idx="1"/>
          </p:cNvCxnSpPr>
          <p:nvPr userDrawn="1"/>
        </p:nvCxnSpPr>
        <p:spPr>
          <a:xfrm flipV="1">
            <a:off x="817056" y="6201344"/>
            <a:ext cx="7927504" cy="14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97BDC0-27A3-DC33-48C9-775F82453DC4}"/>
              </a:ext>
            </a:extLst>
          </p:cNvPr>
          <p:cNvGrpSpPr/>
          <p:nvPr userDrawn="1"/>
        </p:nvGrpSpPr>
        <p:grpSpPr>
          <a:xfrm rot="21354643">
            <a:off x="8740804" y="5803863"/>
            <a:ext cx="2950590" cy="584551"/>
            <a:chOff x="7713285" y="5377667"/>
            <a:chExt cx="2950590" cy="584551"/>
          </a:xfrm>
        </p:grpSpPr>
        <p:sp>
          <p:nvSpPr>
            <p:cNvPr id="5" name="Afgeronde rechthoek 4">
              <a:extLst>
                <a:ext uri="{FF2B5EF4-FFF2-40B4-BE49-F238E27FC236}">
                  <a16:creationId xmlns:a16="http://schemas.microsoft.com/office/drawing/2014/main" id="{73718C01-EE0A-8235-2AF5-A84C6D6C1431}"/>
                </a:ext>
              </a:extLst>
            </p:cNvPr>
            <p:cNvSpPr/>
            <p:nvPr/>
          </p:nvSpPr>
          <p:spPr>
            <a:xfrm>
              <a:off x="7713285" y="5395362"/>
              <a:ext cx="2950590" cy="5491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F96D58E-7603-3FE7-D3DE-87260AE4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3285" y="5377667"/>
              <a:ext cx="2950590" cy="584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3815B2E-BB23-E47B-06ED-DA5333BF4454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C4171AC-DD3D-F9EF-A7C5-328D9B8A7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3014" y="1067177"/>
            <a:ext cx="4700786" cy="5790823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3C1DE97E-D0BA-5B14-D067-754E2D571E9A}"/>
              </a:ext>
            </a:extLst>
          </p:cNvPr>
          <p:cNvGrpSpPr/>
          <p:nvPr userDrawn="1"/>
        </p:nvGrpSpPr>
        <p:grpSpPr>
          <a:xfrm>
            <a:off x="8095445" y="4220688"/>
            <a:ext cx="4096555" cy="2523240"/>
            <a:chOff x="7933085" y="302664"/>
            <a:chExt cx="4096555" cy="252324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3901360-1CC8-D154-8FA8-836969CE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97523">
              <a:off x="7933085" y="302664"/>
              <a:ext cx="4096555" cy="2523240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700E22F6-48EC-68A9-01C9-F54086CD0D29}"/>
                </a:ext>
              </a:extLst>
            </p:cNvPr>
            <p:cNvSpPr txBox="1"/>
            <p:nvPr/>
          </p:nvSpPr>
          <p:spPr>
            <a:xfrm rot="21388745">
              <a:off x="8519245" y="896803"/>
              <a:ext cx="27094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Winkelconcept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Bij 63% locaties kan klant zelf kiezen, dus boodschappen doen</a:t>
              </a: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0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3815B2E-BB23-E47B-06ED-DA5333BF4454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09A0829-A565-A996-1861-9B6B27F6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8240" y="-138584"/>
            <a:ext cx="5286652" cy="6512543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889DB8E2-1A29-A896-BB71-0A7AE36CCC09}"/>
              </a:ext>
            </a:extLst>
          </p:cNvPr>
          <p:cNvGrpSpPr/>
          <p:nvPr userDrawn="1"/>
        </p:nvGrpSpPr>
        <p:grpSpPr>
          <a:xfrm>
            <a:off x="8095445" y="4220688"/>
            <a:ext cx="4096555" cy="2523240"/>
            <a:chOff x="7933085" y="302664"/>
            <a:chExt cx="4096555" cy="252324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5BDA17B-D697-9773-C6AE-F8995146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97523">
              <a:off x="7933085" y="302664"/>
              <a:ext cx="4096555" cy="2523240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FDDCAD2-DD87-6142-0E87-8D718E8938D3}"/>
                </a:ext>
              </a:extLst>
            </p:cNvPr>
            <p:cNvSpPr txBox="1"/>
            <p:nvPr/>
          </p:nvSpPr>
          <p:spPr>
            <a:xfrm rot="21388745">
              <a:off x="8519245" y="896804"/>
              <a:ext cx="27094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Help mee!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We zijn op zoek naar vrijwilligers om onze impact te vergroten.</a:t>
              </a: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5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3815B2E-BB23-E47B-06ED-DA5333BF4454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CF967733-637B-DA7A-9C8B-AAAA10299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4593" y="-147136"/>
            <a:ext cx="5133680" cy="6324099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5FE267A8-0F94-5E0E-208C-9D4AACE22D09}"/>
              </a:ext>
            </a:extLst>
          </p:cNvPr>
          <p:cNvGrpSpPr/>
          <p:nvPr userDrawn="1"/>
        </p:nvGrpSpPr>
        <p:grpSpPr>
          <a:xfrm>
            <a:off x="8170860" y="4243997"/>
            <a:ext cx="4096555" cy="2523240"/>
            <a:chOff x="7933085" y="302664"/>
            <a:chExt cx="4096555" cy="252324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F3DB40-80EE-5E11-4839-41FF626BE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97523">
              <a:off x="7933085" y="302664"/>
              <a:ext cx="4096555" cy="2523240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7EB5556A-D51F-47F6-0DA9-7F4AC75E98D4}"/>
                </a:ext>
              </a:extLst>
            </p:cNvPr>
            <p:cNvSpPr txBox="1"/>
            <p:nvPr/>
          </p:nvSpPr>
          <p:spPr>
            <a:xfrm rot="21388745">
              <a:off x="8519245" y="1035302"/>
              <a:ext cx="27094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52%</a:t>
              </a:r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van de klanten is binnen 1 jaar niet meer afhankelijk van de voedselbank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7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_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100"/>
            </a:lvl1pPr>
            <a:lvl2pPr>
              <a:defRPr sz="2100"/>
            </a:lvl2pPr>
            <a:lvl3pPr>
              <a:lnSpc>
                <a:spcPct val="120000"/>
              </a:lnSpc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8C92FE-B17D-6E28-3A93-8F002187D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15707" y="2282436"/>
            <a:ext cx="3403468" cy="4192678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B11F2A6-6473-70BE-9C49-497BD3FA3C8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5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ext_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61EAA-1736-0B84-2FB9-55FE9206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A8290-4BD5-BC82-027C-BDD8488B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100"/>
            </a:lvl1pPr>
            <a:lvl2pPr>
              <a:defRPr sz="2100"/>
            </a:lvl2pPr>
            <a:lvl3pPr>
              <a:lnSpc>
                <a:spcPct val="120000"/>
              </a:lnSpc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8C92FE-B17D-6E28-3A93-8F002187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" r="62"/>
          <a:stretch>
            <a:fillRect/>
          </a:stretch>
        </p:blipFill>
        <p:spPr>
          <a:xfrm>
            <a:off x="8832719" y="2463248"/>
            <a:ext cx="3124200" cy="3848652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F4C85B7-6497-B03F-C4C2-6AAB19C0CF59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C84A063C-A8F9-EA99-0566-0AB9964868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97013"/>
            <a:ext cx="5307068" cy="3914152"/>
          </a:xfrm>
          <a:custGeom>
            <a:avLst/>
            <a:gdLst>
              <a:gd name="connsiteX0" fmla="*/ 0 w 5307068"/>
              <a:gd name="connsiteY0" fmla="*/ 0 h 3914152"/>
              <a:gd name="connsiteX1" fmla="*/ 5135625 w 5307068"/>
              <a:gd name="connsiteY1" fmla="*/ 0 h 3914152"/>
              <a:gd name="connsiteX2" fmla="*/ 5164339 w 5307068"/>
              <a:gd name="connsiteY2" fmla="*/ 2895 h 3914152"/>
              <a:gd name="connsiteX3" fmla="*/ 5307068 w 5307068"/>
              <a:gd name="connsiteY3" fmla="*/ 178017 h 3914152"/>
              <a:gd name="connsiteX4" fmla="*/ 5307068 w 5307068"/>
              <a:gd name="connsiteY4" fmla="*/ 3735398 h 3914152"/>
              <a:gd name="connsiteX5" fmla="*/ 5128314 w 5307068"/>
              <a:gd name="connsiteY5" fmla="*/ 3914152 h 3914152"/>
              <a:gd name="connsiteX6" fmla="*/ 0 w 5307068"/>
              <a:gd name="connsiteY6" fmla="*/ 3914152 h 39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7068" h="3914152">
                <a:moveTo>
                  <a:pt x="0" y="0"/>
                </a:moveTo>
                <a:lnTo>
                  <a:pt x="5135625" y="0"/>
                </a:lnTo>
                <a:lnTo>
                  <a:pt x="5164339" y="2895"/>
                </a:lnTo>
                <a:cubicBezTo>
                  <a:pt x="5245795" y="19563"/>
                  <a:pt x="5307068" y="91635"/>
                  <a:pt x="5307068" y="178017"/>
                </a:cubicBezTo>
                <a:lnTo>
                  <a:pt x="5307068" y="3735398"/>
                </a:lnTo>
                <a:cubicBezTo>
                  <a:pt x="5307068" y="3834121"/>
                  <a:pt x="5227037" y="3914152"/>
                  <a:pt x="5128314" y="3914152"/>
                </a:cubicBezTo>
                <a:lnTo>
                  <a:pt x="0" y="39141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746054"/>
            <a:ext cx="5181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153DC8-B428-58CC-BDA9-9578CD36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7288"/>
            <a:ext cx="5181600" cy="389778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52D867F-9133-2D75-3127-74085DAC6EF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746054"/>
            <a:ext cx="5181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153DC8-B428-58CC-BDA9-9578CD36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7288"/>
            <a:ext cx="5181600" cy="389778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464758C5-5D56-0611-57C2-011FCDC4D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641" y="0"/>
            <a:ext cx="4754224" cy="5361724"/>
          </a:xfrm>
          <a:custGeom>
            <a:avLst/>
            <a:gdLst>
              <a:gd name="connsiteX0" fmla="*/ 0 w 4754224"/>
              <a:gd name="connsiteY0" fmla="*/ 0 h 5361724"/>
              <a:gd name="connsiteX1" fmla="*/ 4754224 w 4754224"/>
              <a:gd name="connsiteY1" fmla="*/ 0 h 5361724"/>
              <a:gd name="connsiteX2" fmla="*/ 4754224 w 4754224"/>
              <a:gd name="connsiteY2" fmla="*/ 5107445 h 5361724"/>
              <a:gd name="connsiteX3" fmla="*/ 4507765 w 4754224"/>
              <a:gd name="connsiteY3" fmla="*/ 5361724 h 5361724"/>
              <a:gd name="connsiteX4" fmla="*/ 246459 w 4754224"/>
              <a:gd name="connsiteY4" fmla="*/ 5361724 h 5361724"/>
              <a:gd name="connsiteX5" fmla="*/ 0 w 4754224"/>
              <a:gd name="connsiteY5" fmla="*/ 5107445 h 536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224" h="5361724">
                <a:moveTo>
                  <a:pt x="0" y="0"/>
                </a:moveTo>
                <a:lnTo>
                  <a:pt x="4754224" y="0"/>
                </a:lnTo>
                <a:lnTo>
                  <a:pt x="4754224" y="5107445"/>
                </a:lnTo>
                <a:cubicBezTo>
                  <a:pt x="4754224" y="5247880"/>
                  <a:pt x="4643881" y="5361724"/>
                  <a:pt x="4507765" y="5361724"/>
                </a:cubicBezTo>
                <a:lnTo>
                  <a:pt x="246459" y="5361724"/>
                </a:lnTo>
                <a:cubicBezTo>
                  <a:pt x="110343" y="5361724"/>
                  <a:pt x="0" y="5247880"/>
                  <a:pt x="0" y="5107445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52D867F-9133-2D75-3127-74085DAC6EF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842F5DB6-F02F-8549-AE28-DDB2D1436B31}"/>
              </a:ext>
            </a:extLst>
          </p:cNvPr>
          <p:cNvGrpSpPr/>
          <p:nvPr userDrawn="1"/>
        </p:nvGrpSpPr>
        <p:grpSpPr>
          <a:xfrm>
            <a:off x="6827529" y="4513553"/>
            <a:ext cx="4096555" cy="1573314"/>
            <a:chOff x="6545247" y="675419"/>
            <a:chExt cx="4096555" cy="157331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E6905BB-2E46-BE0F-9303-7DB916E8C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rot="21397523">
              <a:off x="6545247" y="675419"/>
              <a:ext cx="4096555" cy="1573314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62F0210-9F75-DCCC-BEAA-92E5BFBBB588}"/>
                </a:ext>
              </a:extLst>
            </p:cNvPr>
            <p:cNvSpPr txBox="1"/>
            <p:nvPr/>
          </p:nvSpPr>
          <p:spPr>
            <a:xfrm rot="21388745">
              <a:off x="7073985" y="1069660"/>
              <a:ext cx="266228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5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Onze vrijwilligers de </a:t>
              </a:r>
              <a:br>
                <a:rPr lang="nl-NL" sz="15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</a:br>
              <a:r>
                <a:rPr lang="nl-NL" sz="1500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kracht van de organisatie</a:t>
              </a:r>
            </a:p>
            <a:p>
              <a:endParaRPr lang="nl-NL" sz="1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1DA0582-C8F7-7C4A-9582-FAE7003A60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63000" y="2197288"/>
            <a:ext cx="3566989" cy="43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746054"/>
            <a:ext cx="5181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153DC8-B428-58CC-BDA9-9578CD36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7288"/>
            <a:ext cx="5181600" cy="3897787"/>
          </a:xfrm>
        </p:spPr>
        <p:txBody>
          <a:bodyPr>
            <a:normAutofit/>
          </a:bodyPr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464758C5-5D56-0611-57C2-011FCDC4D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641" y="0"/>
            <a:ext cx="4754224" cy="5361724"/>
          </a:xfrm>
          <a:custGeom>
            <a:avLst/>
            <a:gdLst>
              <a:gd name="connsiteX0" fmla="*/ 0 w 4754224"/>
              <a:gd name="connsiteY0" fmla="*/ 0 h 5361724"/>
              <a:gd name="connsiteX1" fmla="*/ 4754224 w 4754224"/>
              <a:gd name="connsiteY1" fmla="*/ 0 h 5361724"/>
              <a:gd name="connsiteX2" fmla="*/ 4754224 w 4754224"/>
              <a:gd name="connsiteY2" fmla="*/ 5107445 h 5361724"/>
              <a:gd name="connsiteX3" fmla="*/ 4507765 w 4754224"/>
              <a:gd name="connsiteY3" fmla="*/ 5361724 h 5361724"/>
              <a:gd name="connsiteX4" fmla="*/ 246459 w 4754224"/>
              <a:gd name="connsiteY4" fmla="*/ 5361724 h 5361724"/>
              <a:gd name="connsiteX5" fmla="*/ 0 w 4754224"/>
              <a:gd name="connsiteY5" fmla="*/ 5107445 h 536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224" h="5361724">
                <a:moveTo>
                  <a:pt x="0" y="0"/>
                </a:moveTo>
                <a:lnTo>
                  <a:pt x="4754224" y="0"/>
                </a:lnTo>
                <a:lnTo>
                  <a:pt x="4754224" y="5107445"/>
                </a:lnTo>
                <a:cubicBezTo>
                  <a:pt x="4754224" y="5247880"/>
                  <a:pt x="4643881" y="5361724"/>
                  <a:pt x="4507765" y="5361724"/>
                </a:cubicBezTo>
                <a:lnTo>
                  <a:pt x="246459" y="5361724"/>
                </a:lnTo>
                <a:cubicBezTo>
                  <a:pt x="110343" y="5361724"/>
                  <a:pt x="0" y="5247880"/>
                  <a:pt x="0" y="5107445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52D867F-9133-2D75-3127-74085DAC6EF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A71A487F-F9A8-C62B-FDDF-326327318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9815" y="2197288"/>
            <a:ext cx="3566990" cy="4394118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678D3EC1-FE4F-954B-64C6-3B282ECEE6E5}"/>
              </a:ext>
            </a:extLst>
          </p:cNvPr>
          <p:cNvGrpSpPr/>
          <p:nvPr userDrawn="1"/>
        </p:nvGrpSpPr>
        <p:grpSpPr>
          <a:xfrm>
            <a:off x="6362835" y="3697506"/>
            <a:ext cx="4096555" cy="2523240"/>
            <a:chOff x="6080553" y="-140628"/>
            <a:chExt cx="4096555" cy="252324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BA40CA3-0964-396E-21F7-EF87C12DC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97523">
              <a:off x="6080553" y="-140628"/>
              <a:ext cx="4096555" cy="2523240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E711C637-273D-B777-CBAC-641BCB5FDE65}"/>
                </a:ext>
              </a:extLst>
            </p:cNvPr>
            <p:cNvSpPr txBox="1"/>
            <p:nvPr/>
          </p:nvSpPr>
          <p:spPr>
            <a:xfrm rot="21388745">
              <a:off x="6666713" y="592011"/>
              <a:ext cx="27094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22.214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Personen die we hielpen waren onder de 18 jaar</a:t>
              </a: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5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>
        <p:tmplLst>
          <p:tmpl lvl="1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AEF82-F1C8-02F6-DBED-B0324EDB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88F145-BB05-FE0E-7FB6-23E6E898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3F9CF-9A93-2E36-374F-B050815F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F68EAF-B60F-F87B-0290-493803A3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DB4466-20CD-88DA-56D2-01883AFE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45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CD41CD-A7F9-C513-F81F-6DF89F70C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153DC8-B428-58CC-BDA9-9578CD361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30CFA84-6DC3-F16C-75B9-8E1EABC349D2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rgbClr val="EE7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F6A7A-7701-1222-1D1C-CFA3EFA5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8427"/>
            <a:ext cx="10515600" cy="30611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EA0A07-6D72-7246-B5F2-8F83751A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6057" y="733898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7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bg>
      <p:bgPr>
        <a:solidFill>
          <a:srgbClr val="EE7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EA0A07-6D72-7246-B5F2-8F83751A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6057" y="733898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684658-6582-A586-1CB2-C06D07C6E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956" y="2067597"/>
            <a:ext cx="1540088" cy="136140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9D5A973-A016-A2C0-E194-C8D375AE603B}"/>
              </a:ext>
            </a:extLst>
          </p:cNvPr>
          <p:cNvSpPr txBox="1"/>
          <p:nvPr userDrawn="1"/>
        </p:nvSpPr>
        <p:spPr>
          <a:xfrm>
            <a:off x="960308" y="3593176"/>
            <a:ext cx="10271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38938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 25">
            <a:extLst>
              <a:ext uri="{FF2B5EF4-FFF2-40B4-BE49-F238E27FC236}">
                <a16:creationId xmlns:a16="http://schemas.microsoft.com/office/drawing/2014/main" id="{5C34FAFE-C626-EAE9-37C6-E87B310D7FEB}"/>
              </a:ext>
            </a:extLst>
          </p:cNvPr>
          <p:cNvSpPr/>
          <p:nvPr userDrawn="1"/>
        </p:nvSpPr>
        <p:spPr>
          <a:xfrm>
            <a:off x="6193410" y="1817124"/>
            <a:ext cx="5160390" cy="4376738"/>
          </a:xfrm>
          <a:custGeom>
            <a:avLst/>
            <a:gdLst>
              <a:gd name="connsiteX0" fmla="*/ 0 w 4689050"/>
              <a:gd name="connsiteY0" fmla="*/ 0 h 4376738"/>
              <a:gd name="connsiteX1" fmla="*/ 4553459 w 4689050"/>
              <a:gd name="connsiteY1" fmla="*/ 0 h 4376738"/>
              <a:gd name="connsiteX2" fmla="*/ 4689050 w 4689050"/>
              <a:gd name="connsiteY2" fmla="*/ 135591 h 4376738"/>
              <a:gd name="connsiteX3" fmla="*/ 4689050 w 4689050"/>
              <a:gd name="connsiteY3" fmla="*/ 4241147 h 4376738"/>
              <a:gd name="connsiteX4" fmla="*/ 4553459 w 4689050"/>
              <a:gd name="connsiteY4" fmla="*/ 4376738 h 4376738"/>
              <a:gd name="connsiteX5" fmla="*/ 0 w 4689050"/>
              <a:gd name="connsiteY5" fmla="*/ 4376738 h 43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9050" h="4376738">
                <a:moveTo>
                  <a:pt x="0" y="0"/>
                </a:moveTo>
                <a:lnTo>
                  <a:pt x="4553459" y="0"/>
                </a:lnTo>
                <a:cubicBezTo>
                  <a:pt x="4628344" y="0"/>
                  <a:pt x="4689050" y="60706"/>
                  <a:pt x="4689050" y="135591"/>
                </a:cubicBezTo>
                <a:lnTo>
                  <a:pt x="4689050" y="4241147"/>
                </a:lnTo>
                <a:cubicBezTo>
                  <a:pt x="4689050" y="4316032"/>
                  <a:pt x="4628344" y="4376738"/>
                  <a:pt x="4553459" y="4376738"/>
                </a:cubicBezTo>
                <a:lnTo>
                  <a:pt x="0" y="43767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4A9DC-46FD-6D82-D85A-CCF690E3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C4A4D74A-FA26-C23E-081D-DEAA25DA11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7056" y="1817124"/>
            <a:ext cx="5376354" cy="4376738"/>
          </a:xfrm>
          <a:custGeom>
            <a:avLst/>
            <a:gdLst>
              <a:gd name="connsiteX0" fmla="*/ 170399 w 5376354"/>
              <a:gd name="connsiteY0" fmla="*/ 0 h 4376738"/>
              <a:gd name="connsiteX1" fmla="*/ 5376354 w 5376354"/>
              <a:gd name="connsiteY1" fmla="*/ 0 h 4376738"/>
              <a:gd name="connsiteX2" fmla="*/ 5376354 w 5376354"/>
              <a:gd name="connsiteY2" fmla="*/ 4376738 h 4376738"/>
              <a:gd name="connsiteX3" fmla="*/ 170399 w 5376354"/>
              <a:gd name="connsiteY3" fmla="*/ 4376738 h 4376738"/>
              <a:gd name="connsiteX4" fmla="*/ 0 w 5376354"/>
              <a:gd name="connsiteY4" fmla="*/ 4212873 h 4376738"/>
              <a:gd name="connsiteX5" fmla="*/ 0 w 5376354"/>
              <a:gd name="connsiteY5" fmla="*/ 163865 h 4376738"/>
              <a:gd name="connsiteX6" fmla="*/ 170399 w 5376354"/>
              <a:gd name="connsiteY6" fmla="*/ 0 h 43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6354" h="4376738">
                <a:moveTo>
                  <a:pt x="170399" y="0"/>
                </a:moveTo>
                <a:lnTo>
                  <a:pt x="5376354" y="0"/>
                </a:lnTo>
                <a:lnTo>
                  <a:pt x="5376354" y="4376738"/>
                </a:lnTo>
                <a:lnTo>
                  <a:pt x="170399" y="4376738"/>
                </a:lnTo>
                <a:cubicBezTo>
                  <a:pt x="76291" y="4376738"/>
                  <a:pt x="0" y="4303373"/>
                  <a:pt x="0" y="4212873"/>
                </a:cubicBezTo>
                <a:lnTo>
                  <a:pt x="0" y="163865"/>
                </a:lnTo>
                <a:cubicBezTo>
                  <a:pt x="0" y="73365"/>
                  <a:pt x="76291" y="0"/>
                  <a:pt x="1703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045E00D-9B83-6367-F9AC-3CB567C2D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5652" y="2168165"/>
            <a:ext cx="4408097" cy="3862927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406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8EC37-E2C3-B52C-F761-14724597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CA76C7-250F-FB74-DB13-9A7761C0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F0380F0-06C8-733D-D29A-53EA115429D3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0207E-5FD6-3FE1-97C6-795BB401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38516A-CE26-FBFA-FB5F-BE804F830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FB7FD7-747D-AB2E-F9C8-814DC812A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AAF1EB-961B-E548-9DFF-D59F1B555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5DD869-8F57-1FB3-1383-2D340C5B2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9643AF4-3F41-D489-A45A-1217F15C50BD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645FA23-F3F6-5860-E99F-44596AEEE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A5A7277C-B227-173F-94F0-7AE84681D8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0504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afbeelding 9">
            <a:extLst>
              <a:ext uri="{FF2B5EF4-FFF2-40B4-BE49-F238E27FC236}">
                <a16:creationId xmlns:a16="http://schemas.microsoft.com/office/drawing/2014/main" id="{A1EB1220-80A1-D4BB-98AE-E96DC305CB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61008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A01E5EAC-568D-404E-8AC3-195A26D60C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41512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Tijdelijke aanduiding voor afbeelding 9">
            <a:extLst>
              <a:ext uri="{FF2B5EF4-FFF2-40B4-BE49-F238E27FC236}">
                <a16:creationId xmlns:a16="http://schemas.microsoft.com/office/drawing/2014/main" id="{26715311-5054-E444-C056-9D5355E8D3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2016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B688B2D1-E532-0BDF-4909-607ACBB51B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2520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832729DD-34BF-13F7-76A2-E98462B0CE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83024" y="4462464"/>
            <a:ext cx="1271588" cy="1614487"/>
          </a:xfrm>
        </p:spPr>
        <p:txBody>
          <a:bodyPr/>
          <a:lstStyle/>
          <a:p>
            <a:endParaRPr lang="nl-NL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E0433602-6844-8AA9-FFFA-5437A84DE3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44031" y="4462464"/>
            <a:ext cx="1271588" cy="1614487"/>
          </a:xfrm>
          <a:custGeom>
            <a:avLst/>
            <a:gdLst>
              <a:gd name="connsiteX0" fmla="*/ 0 w 1271588"/>
              <a:gd name="connsiteY0" fmla="*/ 0 h 1614487"/>
              <a:gd name="connsiteX1" fmla="*/ 1166216 w 1271588"/>
              <a:gd name="connsiteY1" fmla="*/ 0 h 1614487"/>
              <a:gd name="connsiteX2" fmla="*/ 1271588 w 1271588"/>
              <a:gd name="connsiteY2" fmla="*/ 105372 h 1614487"/>
              <a:gd name="connsiteX3" fmla="*/ 1271588 w 1271588"/>
              <a:gd name="connsiteY3" fmla="*/ 1509115 h 1614487"/>
              <a:gd name="connsiteX4" fmla="*/ 1166216 w 1271588"/>
              <a:gd name="connsiteY4" fmla="*/ 1614487 h 1614487"/>
              <a:gd name="connsiteX5" fmla="*/ 0 w 1271588"/>
              <a:gd name="connsiteY5" fmla="*/ 1614487 h 161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588" h="1614487">
                <a:moveTo>
                  <a:pt x="0" y="0"/>
                </a:moveTo>
                <a:lnTo>
                  <a:pt x="1166216" y="0"/>
                </a:lnTo>
                <a:cubicBezTo>
                  <a:pt x="1224411" y="0"/>
                  <a:pt x="1271588" y="47177"/>
                  <a:pt x="1271588" y="105372"/>
                </a:cubicBezTo>
                <a:lnTo>
                  <a:pt x="1271588" y="1509115"/>
                </a:lnTo>
                <a:cubicBezTo>
                  <a:pt x="1271588" y="1567310"/>
                  <a:pt x="1224411" y="1614487"/>
                  <a:pt x="1166216" y="1614487"/>
                </a:cubicBezTo>
                <a:lnTo>
                  <a:pt x="0" y="16144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17" name="Tijdelijke aanduiding voor afbeelding 9">
            <a:extLst>
              <a:ext uri="{FF2B5EF4-FFF2-40B4-BE49-F238E27FC236}">
                <a16:creationId xmlns:a16="http://schemas.microsoft.com/office/drawing/2014/main" id="{3E9F1520-4253-B74F-E9A5-A409346B7B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63528" y="4462464"/>
            <a:ext cx="1271588" cy="1614487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8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4D7E7-2988-308B-31EA-0FF7CC47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069D59C-4BDA-9994-3449-A1C91E74F84B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CB1C096-1341-F3B8-E53F-D6A76D369621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9D773-6DA2-41B5-CED8-8D1190A2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DFB81-007B-E791-CAFB-EDDFFC8D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154E56-3B73-56FE-8175-5F68D4933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D7F631A-4026-5113-3180-14EE36651DE9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1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0326B-312E-666E-25E9-D984CFC5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4DDB9F-7C11-CDB3-41F7-316AAD347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9FD996-1A8D-5071-7917-E66FF9E86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3DCE1FA-6D52-8779-646A-101D35B7F738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01EDB-BADA-92F1-7DC4-D0626F4C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082EF1-23D2-93D6-337F-72C4F4D95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37799C-793D-0E11-D9B3-DBD147E97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845E4D-BDC8-F0A8-DFFA-B0F79A72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D1167-655D-130D-227C-3D700CF9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F55ABA-BDF8-0E25-F0CA-3B9D7338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933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B9A2E-B446-C272-B2CD-F38A3CF0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47B11C-36D6-5302-FDE6-39387770F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D4CD2C3-0397-5BE1-419D-6870EAF3EFB1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85538E-2DA2-69E3-F386-A12D2AD4B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AC10FA-5EF7-053B-A967-14E4C386D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F0F6946-6B6F-97BE-C2DF-0401E02942DB}"/>
              </a:ext>
            </a:extLst>
          </p:cNvPr>
          <p:cNvCxnSpPr>
            <a:cxnSpLocks/>
          </p:cNvCxnSpPr>
          <p:nvPr userDrawn="1"/>
        </p:nvCxnSpPr>
        <p:spPr>
          <a:xfrm>
            <a:off x="817056" y="6202838"/>
            <a:ext cx="105367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9505A-65D0-C0F0-3738-8F8F4E94D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057730-D5F7-7502-D1B4-7BA97A43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C94E1-1602-4B81-FB16-03C6565A7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0D6B32-F8BD-3AC4-2E33-6A319647D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856101-7E21-4951-90FB-43A74C826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C1DB42-AD09-B63C-E03F-55DF0F78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09F272-DEBC-B18A-AA6B-5951D58B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809878-2B36-1670-1DBB-AA3CC5D4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9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5E57-1787-CAC0-EAE8-0F15C56A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A355CA-B436-E4F8-4FA1-80282422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2660E1-884E-58F2-D193-7D7E1A8E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582A9C-F431-27EA-0163-7DC8943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4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DF31C12-7F53-5BCD-ED4C-E3A84348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D2AC8B-9496-B9A1-A14A-ECE9554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78FDB0-87B2-CAFE-0ED7-D671EF83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74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A14B9-0AE8-173F-6F76-7D1F038D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25CFF-F821-DE01-453B-9DB01296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313640-411E-F302-335E-641B5C93C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631D5-C90E-6158-EA95-740F4849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35311-E9C4-0D2D-80AD-92BF0630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4FE58B-48D5-F785-6719-AE7A2CE1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38BB-CB4C-17E8-2D69-7BC099B0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C6E4BF-BE2F-9EBB-6B9D-EE0DA7844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0E3CC6-5C22-E465-026F-2F825572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8FA82A-E489-D9FE-5EA7-E13FF379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360BAA-CD12-5443-BD17-CDB30634C485}" type="datetimeFigureOut">
              <a:rPr lang="nl-NL" smtClean="0"/>
              <a:t>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8FBFC4-9BE0-32FF-B286-DE590730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272105-CFC6-AA83-F709-9D238A3E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E9E0C4-4334-174B-A6B6-DE3F3F39C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83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3.sv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2BD34C-1283-0DB0-6934-F3410DD2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388884"/>
            <a:ext cx="11403724" cy="66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1FD129-078E-06C7-60B7-0D13F77A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392" y="1229711"/>
            <a:ext cx="11403723" cy="4750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4F2894-B132-87A0-F887-3F81852878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306315"/>
            <a:ext cx="2190750" cy="457200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C199323-552B-06A8-2877-A0A1E0D1EF29}"/>
              </a:ext>
            </a:extLst>
          </p:cNvPr>
          <p:cNvCxnSpPr/>
          <p:nvPr userDrawn="1"/>
        </p:nvCxnSpPr>
        <p:spPr>
          <a:xfrm>
            <a:off x="399392" y="6190591"/>
            <a:ext cx="114037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BB92B557-D76F-D362-D0FA-D7F02E422A1A}"/>
              </a:ext>
            </a:extLst>
          </p:cNvPr>
          <p:cNvSpPr txBox="1"/>
          <p:nvPr userDrawn="1"/>
        </p:nvSpPr>
        <p:spPr>
          <a:xfrm>
            <a:off x="9028385" y="6327228"/>
            <a:ext cx="2869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b="1" i="1" dirty="0">
                <a:latin typeface="Cambria" panose="02040503050406030204" pitchFamily="18" charset="0"/>
              </a:rPr>
              <a:t>Oog voor voedsel  • Hart voor mensen</a:t>
            </a:r>
          </a:p>
        </p:txBody>
      </p:sp>
    </p:spTree>
    <p:extLst>
      <p:ext uri="{BB962C8B-B14F-4D97-AF65-F5344CB8AC3E}">
        <p14:creationId xmlns:p14="http://schemas.microsoft.com/office/powerpoint/2010/main" val="37470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C081B82-C35E-C01D-1E1A-D6054A20A07B}"/>
              </a:ext>
            </a:extLst>
          </p:cNvPr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23BB39-2E86-AA13-A02C-5F7DEF0E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F1DC9C-B703-ADAA-D69A-8ED648E9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8964AF6-7A21-2CC1-03B3-ACACAD834A60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28582" y="6240033"/>
            <a:ext cx="2125095" cy="5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E7402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>
          <a:tab pos="5241925" algn="l"/>
        </a:tabLst>
        <a:defRPr sz="2100" b="0" i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voedselbankennederland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voedselbankennederland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selbankennederland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hyperlink" Target="https://schooltv.nl/video-item/wat-doet-de-voedselbank-armoede-bestrijden-en-voedselverspilling-tegengaan" TargetMode="Externa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J-lCEbKTjJQ" TargetMode="External"/><Relationship Id="rId5" Type="http://schemas.openxmlformats.org/officeDocument/2006/relationships/image" Target="../media/image65.png"/><Relationship Id="rId4" Type="http://schemas.openxmlformats.org/officeDocument/2006/relationships/hyperlink" Target="https://laatstepluk.nl/#tek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RNuzVoZ_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35A23-4237-21F1-E76E-D632BE1C0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F6AA86-581D-E722-59ED-66D32E573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231AB5-C8D3-C4A7-705A-6DB4BFFA16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31356"/>
            <a:ext cx="12192001" cy="6311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D0A4E-D47A-CC85-9B64-42A96DE928B2}"/>
              </a:ext>
            </a:extLst>
          </p:cNvPr>
          <p:cNvSpPr txBox="1"/>
          <p:nvPr/>
        </p:nvSpPr>
        <p:spPr>
          <a:xfrm>
            <a:off x="1438940" y="3782992"/>
            <a:ext cx="6407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Spreekbeurt</a:t>
            </a:r>
          </a:p>
          <a:p>
            <a:r>
              <a:rPr lang="nl-NL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 [je naam]</a:t>
            </a:r>
          </a:p>
        </p:txBody>
      </p:sp>
    </p:spTree>
    <p:extLst>
      <p:ext uri="{BB962C8B-B14F-4D97-AF65-F5344CB8AC3E}">
        <p14:creationId xmlns:p14="http://schemas.microsoft.com/office/powerpoint/2010/main" val="246185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550F7-ED62-17AD-7EA4-AA84AE19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5831FD-0762-FA84-D7B1-BFFF10E51BAF}"/>
              </a:ext>
            </a:extLst>
          </p:cNvPr>
          <p:cNvSpPr/>
          <p:nvPr/>
        </p:nvSpPr>
        <p:spPr>
          <a:xfrm>
            <a:off x="315137" y="678532"/>
            <a:ext cx="11561726" cy="2041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240C0-C6EC-A9B3-6BA7-7577A9DD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1271160"/>
            <a:ext cx="9708703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vraag: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kan het komen dat je hulp nodig hebt van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Voedselbank?</a:t>
            </a: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DA141-09D8-04B0-173B-C3CE5492BC46}"/>
              </a:ext>
            </a:extLst>
          </p:cNvPr>
          <p:cNvSpPr txBox="1"/>
          <p:nvPr/>
        </p:nvSpPr>
        <p:spPr>
          <a:xfrm>
            <a:off x="641651" y="2236253"/>
            <a:ext cx="3579784" cy="4507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Geen </a:t>
            </a:r>
            <a:r>
              <a:rPr lang="en-GB" sz="20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werk</a:t>
            </a:r>
            <a:r>
              <a:rPr lang="en-GB" sz="2000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0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meer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Schulden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Te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laag</a:t>
            </a: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inkomen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Gevlucht</a:t>
            </a: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Gescheiden</a:t>
            </a:r>
            <a:endParaRPr lang="en-GB" sz="20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Lang 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ziek</a:t>
            </a:r>
            <a:r>
              <a:rPr lang="en-GB" sz="20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DejaVu Sans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nl-NL" sz="2000" b="0" strike="noStrike" spc="-1" dirty="0">
              <a:solidFill>
                <a:srgbClr val="000000"/>
              </a:solidFill>
              <a:latin typeface="Arial"/>
              <a:ea typeface="WenQuanYi Zen Hei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1D913-F9E8-1087-325B-40DE7647366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547949" y="2327416"/>
            <a:ext cx="6611391" cy="279047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343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FEFA-8467-F327-A892-F8AC533C4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B95C42-C1F2-D02F-F876-F19B247C0772}"/>
              </a:ext>
            </a:extLst>
          </p:cNvPr>
          <p:cNvSpPr/>
          <p:nvPr/>
        </p:nvSpPr>
        <p:spPr>
          <a:xfrm>
            <a:off x="315137" y="678532"/>
            <a:ext cx="11561726" cy="2330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40A8E2-5C41-623D-2F82-2B2C6E05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27" y="1672388"/>
            <a:ext cx="4512849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vaak krijg je eten van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Voedselbank?</a:t>
            </a: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48D63-D7EF-03AD-C1AB-CC9E6C178E9E}"/>
              </a:ext>
            </a:extLst>
          </p:cNvPr>
          <p:cNvSpPr txBox="1"/>
          <p:nvPr/>
        </p:nvSpPr>
        <p:spPr>
          <a:xfrm>
            <a:off x="613129" y="2566805"/>
            <a:ext cx="4797944" cy="391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1x per week</a:t>
            </a:r>
            <a:endParaRPr lang="en-GB" sz="32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Voor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ongeveer</a:t>
            </a:r>
            <a:r>
              <a:rPr lang="en-GB" sz="3200" b="0" strike="noStrike" spc="-1" dirty="0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 3 </a:t>
            </a:r>
            <a:r>
              <a:rPr lang="en-GB" sz="3200" spc="-1" dirty="0" err="1">
                <a:solidFill>
                  <a:srgbClr val="000000"/>
                </a:solidFill>
                <a:latin typeface="Helvetica" panose="020B0604020202020204" pitchFamily="34" charset="0"/>
                <a:ea typeface="WenQuanYi Zen Hei"/>
                <a:cs typeface="Helvetica" panose="020B0604020202020204" pitchFamily="34" charset="0"/>
              </a:rPr>
              <a:t>dagen</a:t>
            </a:r>
            <a:endParaRPr lang="en-GB" sz="32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200" b="0" strike="noStrike" spc="-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2000" b="0" strike="noStrike" spc="-1" dirty="0">
              <a:solidFill>
                <a:srgbClr val="000000"/>
              </a:solidFill>
              <a:latin typeface="Helvetica" panose="020B0604020202020204" pitchFamily="34" charset="0"/>
              <a:ea typeface="WenQuanYi Zen Hei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552B3-5087-EACE-DF0E-8F15A432D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554" y="1132850"/>
            <a:ext cx="5472828" cy="47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CD69-D05A-67E7-4C2C-420F9C2D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6F1D86-DD68-486B-E387-F23D2C8157F9}"/>
              </a:ext>
            </a:extLst>
          </p:cNvPr>
          <p:cNvSpPr/>
          <p:nvPr/>
        </p:nvSpPr>
        <p:spPr>
          <a:xfrm>
            <a:off x="396160" y="784545"/>
            <a:ext cx="11561726" cy="2290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2B98B3-88DE-1E29-C74C-E0D2AC55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28" y="784545"/>
            <a:ext cx="4957432" cy="34684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1</a:t>
            </a:r>
            <a:b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Eten krijgen van de voedselbank. </a:t>
            </a:r>
            <a:b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1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zou dat voelen?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E08AD-424B-6660-5836-E9700981AE5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96000" y="382772"/>
            <a:ext cx="2959919" cy="1626780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474C9-2265-8ED5-2CD9-AAEECE3121A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96000" y="4173277"/>
            <a:ext cx="2959919" cy="1812854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E6083-5AAE-B847-1B0D-97591F78714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096000" y="2132221"/>
            <a:ext cx="2959919" cy="191838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9222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33A96-C88E-918C-0803-D67F0BE1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BF6BC-3F64-4CB4-9367-345396CE87CF}"/>
              </a:ext>
            </a:extLst>
          </p:cNvPr>
          <p:cNvSpPr/>
          <p:nvPr/>
        </p:nvSpPr>
        <p:spPr>
          <a:xfrm>
            <a:off x="315137" y="678532"/>
            <a:ext cx="11561726" cy="2041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5F12B-E409-42EE-1127-7B6BA9EEA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678" y="1402660"/>
            <a:ext cx="4544806" cy="388536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B64A467-98B3-E625-765D-B754A84A0563}"/>
              </a:ext>
            </a:extLst>
          </p:cNvPr>
          <p:cNvSpPr txBox="1">
            <a:spLocks/>
          </p:cNvSpPr>
          <p:nvPr/>
        </p:nvSpPr>
        <p:spPr>
          <a:xfrm>
            <a:off x="582131" y="1188582"/>
            <a:ext cx="4957432" cy="34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73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2</a:t>
            </a:r>
          </a:p>
          <a:p>
            <a:pPr>
              <a:lnSpc>
                <a:spcPct val="150000"/>
              </a:lnSpc>
            </a:pP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kan je, naast voedsel, nog meer geven </a:t>
            </a: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aan klanten van de Voedselbank?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4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F2C5-041C-8811-547F-CB9AFE4E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60AA15-F6A5-461E-EDF0-F03D5F3E717C}"/>
              </a:ext>
            </a:extLst>
          </p:cNvPr>
          <p:cNvSpPr/>
          <p:nvPr/>
        </p:nvSpPr>
        <p:spPr>
          <a:xfrm>
            <a:off x="396160" y="784545"/>
            <a:ext cx="11561726" cy="2290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7FD3CE-CF95-471A-940A-1A55830377BC}"/>
              </a:ext>
            </a:extLst>
          </p:cNvPr>
          <p:cNvSpPr txBox="1">
            <a:spLocks/>
          </p:cNvSpPr>
          <p:nvPr/>
        </p:nvSpPr>
        <p:spPr>
          <a:xfrm>
            <a:off x="943426" y="1560722"/>
            <a:ext cx="4789714" cy="3468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Vraag 3</a:t>
            </a:r>
          </a:p>
          <a:p>
            <a:pPr>
              <a:lnSpc>
                <a:spcPct val="150000"/>
              </a:lnSpc>
            </a:pPr>
            <a:endParaRPr lang="nl-NL" sz="31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nl-NL" sz="31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31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kunnen jullie voor de </a:t>
            </a:r>
            <a:r>
              <a:rPr lang="nl-NL" sz="31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Voedselbank doen?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FE456-7BCF-A0EE-0488-EBAF030AFDB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96000" y="1560722"/>
            <a:ext cx="4789714" cy="405139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1787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75B7-0AE3-4270-42E2-06B876B5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 descr="Afbeelding met persoon, kleding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7B361C22-3A25-7496-C25F-8AF914CE0B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F67311A-D9E4-2E9A-9FDC-F67AB81B3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2800" i="0" dirty="0">
                <a:solidFill>
                  <a:schemeClr val="accent1"/>
                </a:solidFill>
                <a:effectLst/>
              </a:rPr>
              <a:t>“Nu hebben mijn kinderen weer </a:t>
            </a:r>
            <a:br>
              <a:rPr lang="nl-NL" sz="2800" i="0" dirty="0">
                <a:solidFill>
                  <a:schemeClr val="accent1"/>
                </a:solidFill>
                <a:effectLst/>
              </a:rPr>
            </a:br>
            <a:r>
              <a:rPr lang="nl-NL" sz="2800" i="0" dirty="0">
                <a:solidFill>
                  <a:schemeClr val="accent1"/>
                </a:solidFill>
                <a:effectLst/>
              </a:rPr>
              <a:t>een gevulde </a:t>
            </a:r>
            <a:br>
              <a:rPr lang="nl-NL" sz="2800" i="0" dirty="0">
                <a:solidFill>
                  <a:schemeClr val="accent1"/>
                </a:solidFill>
                <a:effectLst/>
              </a:rPr>
            </a:br>
            <a:r>
              <a:rPr lang="nl-NL" sz="2800" i="0" dirty="0">
                <a:solidFill>
                  <a:schemeClr val="accent1"/>
                </a:solidFill>
                <a:effectLst/>
              </a:rPr>
              <a:t>broodtrommel en hoef ik niet steeds te stressen over geld”</a:t>
            </a:r>
            <a:endParaRPr lang="nl-NL" sz="2800" dirty="0">
              <a:solidFill>
                <a:schemeClr val="accent1"/>
              </a:solidFill>
            </a:endParaRP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F2880BE-AB8C-59BE-551F-6FD5904A3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Alex, 38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F6E04C3B-CE45-7594-12D2-5D65CE15D978}"/>
              </a:ext>
            </a:extLst>
          </p:cNvPr>
          <p:cNvGrpSpPr/>
          <p:nvPr/>
        </p:nvGrpSpPr>
        <p:grpSpPr>
          <a:xfrm rot="21354643">
            <a:off x="3556062" y="4592036"/>
            <a:ext cx="2950590" cy="584551"/>
            <a:chOff x="7713285" y="5377667"/>
            <a:chExt cx="2950590" cy="584551"/>
          </a:xfrm>
        </p:grpSpPr>
        <p:sp>
          <p:nvSpPr>
            <p:cNvPr id="13" name="Afgeronde rechthoek 12">
              <a:extLst>
                <a:ext uri="{FF2B5EF4-FFF2-40B4-BE49-F238E27FC236}">
                  <a16:creationId xmlns:a16="http://schemas.microsoft.com/office/drawing/2014/main" id="{62766CAD-9678-DA09-9BF3-6AAD1834D32E}"/>
                </a:ext>
              </a:extLst>
            </p:cNvPr>
            <p:cNvSpPr/>
            <p:nvPr/>
          </p:nvSpPr>
          <p:spPr>
            <a:xfrm>
              <a:off x="7713285" y="5395362"/>
              <a:ext cx="2950590" cy="5491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E7FF619-3C5A-2EC0-A0BA-3C5BDCA29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3285" y="5377667"/>
              <a:ext cx="2950590" cy="584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1D4B5-5B06-6F69-76A1-1D43A200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2807E6-EC94-3010-908E-D7DEA0776141}"/>
              </a:ext>
            </a:extLst>
          </p:cNvPr>
          <p:cNvSpPr/>
          <p:nvPr/>
        </p:nvSpPr>
        <p:spPr>
          <a:xfrm>
            <a:off x="396160" y="784544"/>
            <a:ext cx="11561726" cy="2745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CDD2F5-C0CE-E238-0374-CD2072586C4D}"/>
              </a:ext>
            </a:extLst>
          </p:cNvPr>
          <p:cNvSpPr txBox="1"/>
          <p:nvPr/>
        </p:nvSpPr>
        <p:spPr>
          <a:xfrm>
            <a:off x="2822248" y="62633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b="0" i="0" u="sng" strike="noStrike">
                <a:solidFill>
                  <a:srgbClr val="0000FF"/>
                </a:solidFill>
                <a:effectLst/>
                <a:latin typeface="Helvetica" pitchFamily="2" charset="0"/>
                <a:hlinkClick r:id="rId2"/>
              </a:rPr>
              <a:t>www.voedselbankennederland.nl</a:t>
            </a:r>
            <a:endParaRPr lang="nl-NL" sz="20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A27CEEA-DA58-ACDC-36BA-06E86A99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6" y="728630"/>
            <a:ext cx="4480952" cy="47572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Herkenbaar?</a:t>
            </a:r>
            <a:b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Praat met je docent of ouders </a:t>
            </a:r>
            <a:b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200" b="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google </a:t>
            </a:r>
            <a:r>
              <a:rPr lang="nl-NL" sz="3200" spc="-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Voedselbanken</a:t>
            </a:r>
            <a:r>
              <a:rPr lang="nl-NL" sz="3200" spc="-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gratis boodschappen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95DD3-B6B8-CC46-145D-96033878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84" y="1107503"/>
            <a:ext cx="4153317" cy="43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F99F-F35A-4554-FE8F-A8650E5D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7A49-B2E0-7B03-71FA-0015F66CE28A}"/>
              </a:ext>
            </a:extLst>
          </p:cNvPr>
          <p:cNvSpPr/>
          <p:nvPr/>
        </p:nvSpPr>
        <p:spPr>
          <a:xfrm>
            <a:off x="230881" y="260770"/>
            <a:ext cx="11561726" cy="2685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54137B-3DBA-1A5B-FA7B-1A316266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Onze ambassadeurs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6C272-D739-96D6-A46D-87B9382D4889}"/>
              </a:ext>
            </a:extLst>
          </p:cNvPr>
          <p:cNvSpPr txBox="1"/>
          <p:nvPr/>
        </p:nvSpPr>
        <p:spPr>
          <a:xfrm>
            <a:off x="399393" y="940318"/>
            <a:ext cx="9341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i="0">
                <a:solidFill>
                  <a:srgbClr val="50505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helpen om bekendheid te geven aan het werk van de voedselbank.</a:t>
            </a:r>
            <a:endParaRPr lang="nl-NL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6B1E13-BD47-3D0C-1E26-FD8408B1DC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2" y="1336324"/>
            <a:ext cx="8373867" cy="2575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E0EF28-5521-A099-7ABB-0BC4643EA1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2" y="3911563"/>
            <a:ext cx="7098713" cy="2267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9AB1B-C0FB-DFF2-3479-1E28FCE2E80A}"/>
              </a:ext>
            </a:extLst>
          </p:cNvPr>
          <p:cNvSpPr txBox="1"/>
          <p:nvPr/>
        </p:nvSpPr>
        <p:spPr>
          <a:xfrm>
            <a:off x="9740722" y="1891862"/>
            <a:ext cx="15311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Waar ken jij </a:t>
            </a:r>
            <a:r>
              <a:rPr lang="nl-NL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deze BN’ers </a:t>
            </a:r>
            <a:r>
              <a:rPr lang="nl-NL" sz="32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6169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4D0EB5-90E5-54CD-DB20-66786FF38D54}"/>
              </a:ext>
            </a:extLst>
          </p:cNvPr>
          <p:cNvSpPr/>
          <p:nvPr/>
        </p:nvSpPr>
        <p:spPr>
          <a:xfrm>
            <a:off x="396160" y="784545"/>
            <a:ext cx="11561726" cy="2290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7B4B25D-661C-2F61-31D9-14E016BF1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50" y="1500053"/>
            <a:ext cx="2193336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Vragen?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58F6A-80A5-1A7A-0602-25C480F2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56" y="1053022"/>
            <a:ext cx="3947968" cy="45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7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F007E-562F-79C5-35C6-D905E4D3D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0DCB51-417B-3881-7107-F4C07E5F34FF}"/>
              </a:ext>
            </a:extLst>
          </p:cNvPr>
          <p:cNvSpPr/>
          <p:nvPr/>
        </p:nvSpPr>
        <p:spPr>
          <a:xfrm>
            <a:off x="396160" y="784545"/>
            <a:ext cx="11561726" cy="2290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610BF3D-F126-72C5-E96C-A252ADDA731D}"/>
              </a:ext>
            </a:extLst>
          </p:cNvPr>
          <p:cNvSpPr txBox="1"/>
          <p:nvPr/>
        </p:nvSpPr>
        <p:spPr>
          <a:xfrm>
            <a:off x="2822248" y="62633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b="0" i="0" u="sng" strike="noStrike">
                <a:solidFill>
                  <a:srgbClr val="0000FF"/>
                </a:solidFill>
                <a:effectLst/>
                <a:latin typeface="Helvetica" pitchFamily="2" charset="0"/>
                <a:hlinkClick r:id="rId2"/>
              </a:rPr>
              <a:t>www.voedselbankennederland.nl</a:t>
            </a:r>
            <a:endParaRPr lang="nl-NL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C8208-83B7-8D40-CF15-DB334ED9C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726" y="1051034"/>
            <a:ext cx="5480942" cy="370616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1E8088E-1015-BCCC-9DBB-B50D839B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805" y="3121300"/>
            <a:ext cx="4166886" cy="662150"/>
          </a:xfrm>
        </p:spPr>
        <p:txBody>
          <a:bodyPr>
            <a:normAutofit fontScale="90000"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 je aandacht</a:t>
            </a:r>
          </a:p>
        </p:txBody>
      </p:sp>
    </p:spTree>
    <p:extLst>
      <p:ext uri="{BB962C8B-B14F-4D97-AF65-F5344CB8AC3E}">
        <p14:creationId xmlns:p14="http://schemas.microsoft.com/office/powerpoint/2010/main" val="259551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E7551-F311-59A7-5FBA-01C4033F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AAC970-A69B-6B47-BAA0-6ABE041A538F}"/>
              </a:ext>
            </a:extLst>
          </p:cNvPr>
          <p:cNvSpPr/>
          <p:nvPr/>
        </p:nvSpPr>
        <p:spPr>
          <a:xfrm>
            <a:off x="315137" y="678532"/>
            <a:ext cx="11561726" cy="3094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EE8960-AD1C-C50E-AA95-08DCC262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030202"/>
            <a:ext cx="6097772" cy="2907209"/>
          </a:xfrm>
        </p:spPr>
        <p:txBody>
          <a:bodyPr>
            <a:normAutofit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Wie heeft er wel eens van 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 gehoord?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6E397-E329-5BFB-E2B8-0FD65B7B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68" y="1567151"/>
            <a:ext cx="5428825" cy="37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7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5558-CFEA-7BC3-3BF4-0DCC46C3B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EFB4BD-0547-F8ED-1440-43FD568E5A0D}"/>
              </a:ext>
            </a:extLst>
          </p:cNvPr>
          <p:cNvSpPr/>
          <p:nvPr/>
        </p:nvSpPr>
        <p:spPr>
          <a:xfrm>
            <a:off x="396160" y="784545"/>
            <a:ext cx="11561726" cy="2290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E71915-630D-FE0D-3653-E1D471B3363F}"/>
              </a:ext>
            </a:extLst>
          </p:cNvPr>
          <p:cNvSpPr txBox="1"/>
          <p:nvPr/>
        </p:nvSpPr>
        <p:spPr>
          <a:xfrm>
            <a:off x="2822248" y="626338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000" b="0" i="0" u="sng" strike="noStrike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www.voedselbankennederland.nl</a:t>
            </a:r>
            <a:endParaRPr lang="nl-NL" sz="200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306A699-CAFC-F23D-E9C4-A5A6BAC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58" y="1419031"/>
            <a:ext cx="3672877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sheets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CF238-6A22-15D1-C740-2BC20BD6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459" y="1082821"/>
            <a:ext cx="4497168" cy="46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5D485-0C1D-5E62-8005-52189759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9E005F-B4A6-4E1A-EDDA-CFEAAAD4F497}"/>
              </a:ext>
            </a:extLst>
          </p:cNvPr>
          <p:cNvSpPr/>
          <p:nvPr/>
        </p:nvSpPr>
        <p:spPr>
          <a:xfrm>
            <a:off x="396160" y="668796"/>
            <a:ext cx="11561726" cy="2653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ADAF72-B58C-0B47-0CD7-B06110933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513" y="1224652"/>
            <a:ext cx="3644723" cy="3947283"/>
          </a:xfrm>
          <a:prstGeom prst="rect">
            <a:avLst/>
          </a:prstGeom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E4D5151A-C0E9-875C-080F-8ABF77E3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2" y="1768664"/>
            <a:ext cx="8101081" cy="5553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nl-NL" sz="2000" b="0" dirty="0">
                <a:latin typeface="Helvetica" panose="020B0604020202020204" pitchFamily="34" charset="0"/>
                <a:cs typeface="Helvetica" panose="020B0604020202020204" pitchFamily="34" charset="0"/>
              </a:rPr>
              <a:t>Opgericht:</a:t>
            </a:r>
          </a:p>
          <a:p>
            <a:pPr>
              <a:lnSpc>
                <a:spcPct val="100000"/>
              </a:lnSpc>
              <a:buSzPct val="100000"/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kengetallen: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 sz="2000" spc="-6" dirty="0" err="1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Xx</a:t>
            </a: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aantal klanten = xx aantal voedselpakketten per week</a:t>
            </a:r>
          </a:p>
          <a:p>
            <a:pPr lvl="1">
              <a:lnSpc>
                <a:spcPct val="100000"/>
              </a:lnSpc>
              <a:buSzPct val="100000"/>
            </a:pPr>
            <a:r>
              <a:rPr lang="nl-NL" sz="2000" spc="-6" dirty="0" err="1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Xx</a:t>
            </a: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aantal vrijwilligers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Werkwijze: </a:t>
            </a:r>
          </a:p>
          <a:p>
            <a:pPr lvl="1"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Winkel, afgiftepunt</a:t>
            </a:r>
          </a:p>
          <a:p>
            <a:pPr lvl="1"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Wanneer afhalen/ winkelen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Werken samen met: 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Waar we trots op zijn:</a:t>
            </a:r>
          </a:p>
          <a:p>
            <a:pPr>
              <a:lnSpc>
                <a:spcPct val="100000"/>
              </a:lnSpc>
            </a:pP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Onze belangrijkste donateurs: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2088B05-B9DA-6CEA-6457-F9A6808C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2" y="990766"/>
            <a:ext cx="5257579" cy="76714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Voedselbank [locatie]</a:t>
            </a:r>
          </a:p>
        </p:txBody>
      </p:sp>
    </p:spTree>
    <p:extLst>
      <p:ext uri="{BB962C8B-B14F-4D97-AF65-F5344CB8AC3E}">
        <p14:creationId xmlns:p14="http://schemas.microsoft.com/office/powerpoint/2010/main" val="18976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451EC-C209-EF33-B873-29A818E27953}"/>
              </a:ext>
            </a:extLst>
          </p:cNvPr>
          <p:cNvSpPr txBox="1"/>
          <p:nvPr/>
        </p:nvSpPr>
        <p:spPr>
          <a:xfrm>
            <a:off x="579482" y="339615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https://youtu.be/nnLWZ12ER5A?si=JFBVQXxs0SskJZqz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99AC-F5BD-0B56-D8C3-C42D652E63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14" y="1128955"/>
            <a:ext cx="4513514" cy="2244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656E4E-BFDB-59BD-2295-358713F19128}"/>
              </a:ext>
            </a:extLst>
          </p:cNvPr>
          <p:cNvSpPr txBox="1"/>
          <p:nvPr/>
        </p:nvSpPr>
        <p:spPr>
          <a:xfrm>
            <a:off x="5993068" y="344862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https://youtu.be/4czBOV5q9lM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C02EC1-4B18-C46D-0D77-042C7CB2E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28955"/>
            <a:ext cx="3793155" cy="2256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207D69-CDD7-7044-D992-697E5314A36A}"/>
              </a:ext>
            </a:extLst>
          </p:cNvPr>
          <p:cNvSpPr txBox="1">
            <a:spLocks/>
          </p:cNvSpPr>
          <p:nvPr/>
        </p:nvSpPr>
        <p:spPr>
          <a:xfrm>
            <a:off x="399393" y="388884"/>
            <a:ext cx="11403724" cy="6621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filmpjes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FC109-7831-2CD6-AC99-C88D6BAC38D9}"/>
              </a:ext>
            </a:extLst>
          </p:cNvPr>
          <p:cNvSpPr txBox="1"/>
          <p:nvPr/>
        </p:nvSpPr>
        <p:spPr>
          <a:xfrm>
            <a:off x="618940" y="5769148"/>
            <a:ext cx="6390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Wat doet de voedselbank? | </a:t>
            </a:r>
            <a:r>
              <a:rPr lang="nl-NL" dirty="0" err="1">
                <a:hlinkClick r:id="rId5"/>
              </a:rPr>
              <a:t>Schooltv</a:t>
            </a:r>
            <a:endParaRPr 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559A0-27E5-52CA-27AA-A70B563CCD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40" y="3878709"/>
            <a:ext cx="4253427" cy="18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0395AD-A8CE-1819-2444-F8A946837EB5}"/>
              </a:ext>
            </a:extLst>
          </p:cNvPr>
          <p:cNvSpPr/>
          <p:nvPr/>
        </p:nvSpPr>
        <p:spPr>
          <a:xfrm>
            <a:off x="304800" y="564814"/>
            <a:ext cx="11732871" cy="2470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CBC3EC3-A659-E387-C53D-2A71B44421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912" y="1800172"/>
            <a:ext cx="3779905" cy="2350200"/>
          </a:xfrm>
          <a:prstGeom prst="rect">
            <a:avLst/>
          </a:prstGeom>
        </p:spPr>
      </p:pic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DA76CA9E-7C09-6E3A-4CA9-0BF9899A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33" y="2051195"/>
            <a:ext cx="7529265" cy="44179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nl-NL" sz="2000" b="1" dirty="0">
                <a:latin typeface="Helvetica"/>
                <a:cs typeface="Helvetica"/>
              </a:rPr>
              <a:t>Voedselbanken Nederland </a:t>
            </a:r>
            <a:r>
              <a:rPr lang="nl-NL" sz="2000" dirty="0">
                <a:latin typeface="Helvetica"/>
                <a:cs typeface="Helvetica"/>
              </a:rPr>
              <a:t>(VBN) is een vereniging van </a:t>
            </a:r>
            <a:r>
              <a:rPr lang="nl-NL" sz="2000" dirty="0" err="1">
                <a:latin typeface="Helvetica"/>
                <a:cs typeface="Helvetica"/>
              </a:rPr>
              <a:t>Voedselbanken</a:t>
            </a:r>
            <a:endParaRPr lang="nl-NL" sz="20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nl-NL" sz="2000" dirty="0">
                <a:latin typeface="Helvetica"/>
                <a:cs typeface="Helvetica"/>
              </a:rPr>
              <a:t>Eerste voedselbank </a:t>
            </a:r>
            <a:r>
              <a:rPr lang="nl-NL" sz="2000" b="1" dirty="0">
                <a:latin typeface="Helvetica"/>
                <a:cs typeface="Helvetica"/>
              </a:rPr>
              <a:t>in 2002 in Rotterdam</a:t>
            </a:r>
            <a:endParaRPr lang="nl-NL" sz="2000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nl-NL" sz="2000" dirty="0">
                <a:latin typeface="Helvetica"/>
                <a:cs typeface="Helvetica"/>
              </a:rPr>
              <a:t>Ongeveer 178 Voedselbanken met meer dan 14.000 vrijwilligers</a:t>
            </a:r>
          </a:p>
          <a:p>
            <a:pPr>
              <a:lnSpc>
                <a:spcPct val="150000"/>
              </a:lnSpc>
            </a:pPr>
            <a:r>
              <a:rPr lang="nl-NL" sz="2000" spc="-27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</a:t>
            </a:r>
            <a:r>
              <a:rPr lang="nl-NL" sz="2000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regionale </a:t>
            </a:r>
            <a:r>
              <a:rPr lang="nl-NL" sz="2000" b="1" spc="-6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distributiecentra</a:t>
            </a:r>
            <a:r>
              <a:rPr lang="nl-NL" sz="2000" b="1" spc="-15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2758DDD-EF47-FDC1-42BC-B810051DB6E3}"/>
              </a:ext>
            </a:extLst>
          </p:cNvPr>
          <p:cNvSpPr txBox="1">
            <a:spLocks/>
          </p:cNvSpPr>
          <p:nvPr/>
        </p:nvSpPr>
        <p:spPr>
          <a:xfrm>
            <a:off x="655433" y="864440"/>
            <a:ext cx="6097772" cy="89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organisatie</a:t>
            </a:r>
          </a:p>
        </p:txBody>
      </p:sp>
    </p:spTree>
    <p:extLst>
      <p:ext uri="{BB962C8B-B14F-4D97-AF65-F5344CB8AC3E}">
        <p14:creationId xmlns:p14="http://schemas.microsoft.com/office/powerpoint/2010/main" val="134422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8CDEF-AB63-25FC-6320-87CA0E595C76}"/>
              </a:ext>
            </a:extLst>
          </p:cNvPr>
          <p:cNvSpPr/>
          <p:nvPr/>
        </p:nvSpPr>
        <p:spPr>
          <a:xfrm>
            <a:off x="304800" y="254644"/>
            <a:ext cx="11154137" cy="2780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0291AD-CBB7-0293-6CF2-84EAE76A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30" y="465206"/>
            <a:ext cx="11403724" cy="66215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Onze kernwaarden 		Doelstellingen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5A081-C731-B693-9F0E-775577F8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31" y="1306829"/>
            <a:ext cx="5025196" cy="4370957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Iedereen is welkom</a:t>
            </a:r>
          </a:p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Alleen met vrijwilligers</a:t>
            </a:r>
          </a:p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Voedsel gedoneerd en tegen verspilling</a:t>
            </a:r>
            <a:endParaRPr lang="nl-NL" sz="2000" dirty="0">
              <a:solidFill>
                <a:srgbClr val="1D1D1D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Voedsel is gratis, veilig en zo gezond mogelijk </a:t>
            </a:r>
            <a:endParaRPr lang="nl-NL" sz="2000" dirty="0">
              <a:solidFill>
                <a:srgbClr val="1D1D1D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</a:t>
            </a: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erlijk, neutraal en onafhankelijk</a:t>
            </a:r>
          </a:p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Transparant in onze verantwoording</a:t>
            </a:r>
          </a:p>
          <a:p>
            <a:pPr marL="510540" indent="-342900">
              <a:lnSpc>
                <a:spcPct val="120000"/>
              </a:lnSpc>
            </a:pPr>
            <a:r>
              <a:rPr lang="nl-NL" sz="2000" dirty="0">
                <a:solidFill>
                  <a:srgbClr val="1D1D1D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Meedenken over andere hulp</a:t>
            </a:r>
            <a:br>
              <a:rPr lang="nl-NL" sz="2000" dirty="0">
                <a:solidFill>
                  <a:srgbClr val="1D1D1D"/>
                </a:solidFill>
                <a:effectLst/>
                <a:ea typeface="Calibri" panose="020F0502020204030204" pitchFamily="34" charset="0"/>
                <a:cs typeface="Helvetica Neue" panose="02000503000000020004" pitchFamily="2" charset="0"/>
              </a:rPr>
            </a:br>
            <a:endParaRPr lang="nl-NL" sz="20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C64ADF2-A2D4-2B7C-7BEC-0CF7638F8B43}"/>
              </a:ext>
            </a:extLst>
          </p:cNvPr>
          <p:cNvSpPr txBox="1">
            <a:spLocks/>
          </p:cNvSpPr>
          <p:nvPr/>
        </p:nvSpPr>
        <p:spPr>
          <a:xfrm>
            <a:off x="6096000" y="1306829"/>
            <a:ext cx="4848448" cy="4370957"/>
          </a:xfrm>
          <a:prstGeom prst="rect">
            <a:avLst/>
          </a:prstGeom>
          <a:ln>
            <a:solidFill>
              <a:srgbClr val="E46C0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Bieden van </a:t>
            </a: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directe voedselhulp </a:t>
            </a:r>
            <a:b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aan de armste mensen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Voorkomen van </a:t>
            </a: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verspilling </a:t>
            </a:r>
            <a:b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van goed voedsel </a:t>
            </a:r>
          </a:p>
        </p:txBody>
      </p:sp>
      <p:sp>
        <p:nvSpPr>
          <p:cNvPr id="8" name="Pijl omhoog 2">
            <a:extLst>
              <a:ext uri="{FF2B5EF4-FFF2-40B4-BE49-F238E27FC236}">
                <a16:creationId xmlns:a16="http://schemas.microsoft.com/office/drawing/2014/main" id="{5719AB2E-7CC2-9D8F-B6BC-12B74069C2CC}"/>
              </a:ext>
            </a:extLst>
          </p:cNvPr>
          <p:cNvSpPr/>
          <p:nvPr/>
        </p:nvSpPr>
        <p:spPr>
          <a:xfrm>
            <a:off x="8483265" y="3131379"/>
            <a:ext cx="431074" cy="822960"/>
          </a:xfrm>
          <a:prstGeom prst="upArrow">
            <a:avLst/>
          </a:prstGeom>
          <a:solidFill>
            <a:schemeClr val="accent2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 omhoog 3">
            <a:extLst>
              <a:ext uri="{FF2B5EF4-FFF2-40B4-BE49-F238E27FC236}">
                <a16:creationId xmlns:a16="http://schemas.microsoft.com/office/drawing/2014/main" id="{93E4CA49-3B27-46FD-6FD5-878C64215E32}"/>
              </a:ext>
            </a:extLst>
          </p:cNvPr>
          <p:cNvSpPr/>
          <p:nvPr/>
        </p:nvSpPr>
        <p:spPr>
          <a:xfrm flipV="1">
            <a:off x="7945257" y="3137183"/>
            <a:ext cx="431074" cy="822960"/>
          </a:xfrm>
          <a:prstGeom prst="upArrow">
            <a:avLst/>
          </a:prstGeom>
          <a:solidFill>
            <a:schemeClr val="accent2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964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84943-2184-AFF6-7DCF-2C3ECFD7B7AC}"/>
              </a:ext>
            </a:extLst>
          </p:cNvPr>
          <p:cNvSpPr/>
          <p:nvPr/>
        </p:nvSpPr>
        <p:spPr>
          <a:xfrm>
            <a:off x="304800" y="231657"/>
            <a:ext cx="11732871" cy="2268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DC6589-211B-B672-8452-F0EA346299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Voedselveiligheid voorop</a:t>
            </a:r>
            <a:endParaRPr lang="nl-NL" sz="40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4646118-AE5F-A56B-50E8-14AB2D3BA7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55" y="548847"/>
            <a:ext cx="5128273" cy="54312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174BA-B68E-BA9C-CC19-F3928A458466}"/>
              </a:ext>
            </a:extLst>
          </p:cNvPr>
          <p:cNvSpPr txBox="1"/>
          <p:nvPr/>
        </p:nvSpPr>
        <p:spPr>
          <a:xfrm>
            <a:off x="505271" y="1051034"/>
            <a:ext cx="5672245" cy="557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lang="nl-NL" sz="2000" b="1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Voedselveiligheid</a:t>
            </a: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is het allerbelangrijkst! </a:t>
            </a:r>
          </a:p>
          <a:p>
            <a:pPr marL="9525"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roducten moeten op de juiste wijze worden ontvangen, opgeslagen en uitgegeven.</a:t>
            </a:r>
          </a:p>
          <a:p>
            <a:pPr marL="9525">
              <a:lnSpc>
                <a:spcPct val="150000"/>
              </a:lnSpc>
            </a:pP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nl-NL" sz="2000" b="1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Nederlandse Voedsel- en Waren Autoriteit </a:t>
            </a: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(NVWA) heeft speciaal voor de voedselbanken in Nederland een document opgesteld.</a:t>
            </a:r>
          </a:p>
          <a:p>
            <a:pPr marL="9525">
              <a:lnSpc>
                <a:spcPct val="150000"/>
              </a:lnSpc>
            </a:pPr>
            <a:endParaRPr lang="nl-NL" sz="2000" b="0" u="none" strike="noStrike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525">
              <a:lnSpc>
                <a:spcPct val="150000"/>
              </a:lnSpc>
            </a:pP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 onze voedselbanken</a:t>
            </a:r>
            <a:r>
              <a:rPr lang="nl-NL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en distributiecentra </a:t>
            </a: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zijn </a:t>
            </a:r>
            <a:r>
              <a:rPr lang="nl-NL" sz="2000" b="1" u="none" strike="noStrike" dirty="0">
                <a:solidFill>
                  <a:schemeClr val="accent6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GROEN </a:t>
            </a:r>
            <a:r>
              <a:rPr lang="nl-NL" sz="2000" b="1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gecertificeerd.</a:t>
            </a:r>
          </a:p>
          <a:p>
            <a:pPr marL="9525">
              <a:lnSpc>
                <a:spcPct val="150000"/>
              </a:lnSpc>
            </a:pPr>
            <a:r>
              <a:rPr lang="nl-NL" sz="2000" b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We voeren jaarlijks steekproeven uit om de kwaliteit en veiligheid  blijvend te borgen.</a:t>
            </a:r>
          </a:p>
          <a:p>
            <a:pPr>
              <a:lnSpc>
                <a:spcPct val="150000"/>
              </a:lnSpc>
            </a:pPr>
            <a:endParaRPr lang="nl-NL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6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D939CF-5D41-7FDF-1553-9FAF777108CA}"/>
              </a:ext>
            </a:extLst>
          </p:cNvPr>
          <p:cNvSpPr/>
          <p:nvPr/>
        </p:nvSpPr>
        <p:spPr>
          <a:xfrm>
            <a:off x="304800" y="230210"/>
            <a:ext cx="11732871" cy="2805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23970-806D-1759-E9F8-EE3DB421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256001"/>
            <a:ext cx="11403724" cy="662150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Armoede in Nederland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1E78963-775C-1ED9-4486-DCB3D5CFEC41}"/>
              </a:ext>
            </a:extLst>
          </p:cNvPr>
          <p:cNvSpPr txBox="1"/>
          <p:nvPr/>
        </p:nvSpPr>
        <p:spPr>
          <a:xfrm>
            <a:off x="455799" y="1038819"/>
            <a:ext cx="9294257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Definitie van armoede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Mensen zijn arm wanneer ze gedurende langere tijd niet de middelen hebben voor de goederen en voorzieningen die in hun samenleving als minimaal noodzakelijk gelden</a:t>
            </a:r>
            <a:r>
              <a:rPr lang="nl-NL" sz="2000" b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(SCP).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b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(Voedsel)armoede </a:t>
            </a: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= gebrek aan toegang voor voldoende gezond voedsel</a:t>
            </a:r>
          </a:p>
        </p:txBody>
      </p:sp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id="{3FCF76A8-EB2C-9D2F-DD59-82623A8169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8" y="3964807"/>
            <a:ext cx="10368145" cy="215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6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9CB90D-471B-E93E-75CC-AA67702DA506}"/>
              </a:ext>
            </a:extLst>
          </p:cNvPr>
          <p:cNvSpPr/>
          <p:nvPr/>
        </p:nvSpPr>
        <p:spPr>
          <a:xfrm>
            <a:off x="70246" y="205999"/>
            <a:ext cx="11732871" cy="2470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5D5DCC-B960-2888-95CD-16907B5096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Indrukwekkende aantallen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C5D14D-E7C9-D338-1792-1FD52D156B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152" y="1118178"/>
            <a:ext cx="2971953" cy="5029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054B5-0FA1-2513-1D7E-65DDE8DEE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93" y="1051033"/>
            <a:ext cx="3300737" cy="5096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F9A31C-DDE0-A840-D3A4-039B068C04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116" y="1118178"/>
            <a:ext cx="3136113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5616C-65D5-A74C-D9D3-89EF5B1EEB7C}"/>
              </a:ext>
            </a:extLst>
          </p:cNvPr>
          <p:cNvSpPr/>
          <p:nvPr/>
        </p:nvSpPr>
        <p:spPr>
          <a:xfrm>
            <a:off x="304800" y="208344"/>
            <a:ext cx="11732871" cy="2627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1F3C0-C93C-9370-AF7B-FDD8B65270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noProof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Donateurs en partners</a:t>
            </a:r>
            <a:endParaRPr lang="nl-NL" noProof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16FC17-590E-E999-5E33-2275FEBB7D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5771" y="1242388"/>
            <a:ext cx="4951200" cy="86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noProof="0"/>
          </a:p>
          <a:p>
            <a:pPr marL="0" indent="0">
              <a:buNone/>
            </a:pPr>
            <a:endParaRPr lang="nl-NL" sz="2400" noProof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3FC6CA0-72AF-0CC9-CCE4-AD3C0674864A}"/>
              </a:ext>
            </a:extLst>
          </p:cNvPr>
          <p:cNvSpPr txBox="1"/>
          <p:nvPr/>
        </p:nvSpPr>
        <p:spPr>
          <a:xfrm>
            <a:off x="418214" y="1091297"/>
            <a:ext cx="5677786" cy="517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noProof="0" dirty="0">
                <a:latin typeface="Helvetica"/>
                <a:cs typeface="Helvetica"/>
              </a:rPr>
              <a:t>Het werk van de voedselbanken wordt mede mogelijk gemaakt </a:t>
            </a:r>
            <a:r>
              <a:rPr lang="nl-NL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dankzij hulp van onze partners in het hele land en de vele </a:t>
            </a:r>
            <a:r>
              <a:rPr lang="nl-NL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lokale donateurs</a:t>
            </a:r>
            <a:r>
              <a:rPr lang="nl-NL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!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nl-NL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Goederen (voedsel en overige producten)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Geld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Diensten</a:t>
            </a:r>
          </a:p>
          <a:p>
            <a:pPr>
              <a:buClr>
                <a:schemeClr val="accent2"/>
              </a:buClr>
            </a:pPr>
            <a:endParaRPr lang="nl-NL" sz="20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nl-NL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 </a:t>
            </a:r>
            <a:r>
              <a:rPr lang="nl-NL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waardevol!</a:t>
            </a:r>
          </a:p>
          <a:p>
            <a:pPr>
              <a:buClr>
                <a:schemeClr val="accent2"/>
              </a:buClr>
            </a:pPr>
            <a:endParaRPr lang="nl-NL" sz="20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nl-NL" sz="20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nl-NL" sz="200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accent2"/>
              </a:buClr>
            </a:pPr>
            <a:endParaRPr lang="nl-NL" sz="2000" noProof="0" dirty="0">
              <a:highlight>
                <a:srgbClr val="FFFF0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F6B00071-36FE-106A-E0AC-2251093EB5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053" y="682906"/>
            <a:ext cx="5812844" cy="49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8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F602-C03F-EF57-D052-3F8504B0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E9FD4-35F4-5218-1CEB-F6933FB002D7}"/>
              </a:ext>
            </a:extLst>
          </p:cNvPr>
          <p:cNvSpPr/>
          <p:nvPr/>
        </p:nvSpPr>
        <p:spPr>
          <a:xfrm>
            <a:off x="304800" y="196770"/>
            <a:ext cx="11732871" cy="2838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F1A1B-CE77-0182-E6D8-693911B4F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48" y="1152175"/>
            <a:ext cx="4289164" cy="2167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6CC47-D995-91CF-CC65-7C85F92C1276}"/>
              </a:ext>
            </a:extLst>
          </p:cNvPr>
          <p:cNvSpPr txBox="1"/>
          <p:nvPr/>
        </p:nvSpPr>
        <p:spPr>
          <a:xfrm>
            <a:off x="4937425" y="1115745"/>
            <a:ext cx="4189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De laatste pluk - project van de Nederlandse Uitdaging</a:t>
            </a:r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F14A13-8D9E-9E6F-5B06-97D7026436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92" y="939326"/>
            <a:ext cx="2481018" cy="17988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2F58FE-1621-FE77-4512-AD26591EBB06}"/>
              </a:ext>
            </a:extLst>
          </p:cNvPr>
          <p:cNvSpPr txBox="1"/>
          <p:nvPr/>
        </p:nvSpPr>
        <p:spPr>
          <a:xfrm>
            <a:off x="4937426" y="1873956"/>
            <a:ext cx="418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</a:rPr>
              <a:t>Bekijk het filmpje en doe mee met de laatste pluk! </a:t>
            </a: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https://youtu.be/J-lCEbKTjJQ</a:t>
            </a:r>
            <a:endParaRPr lang="nl-NL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25CB8-FBF1-C719-332B-F7FB9D6F16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267" y="2738215"/>
            <a:ext cx="5593843" cy="14661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0668DA-FD1B-229A-49F8-B790330C0BD3}"/>
              </a:ext>
            </a:extLst>
          </p:cNvPr>
          <p:cNvSpPr txBox="1"/>
          <p:nvPr/>
        </p:nvSpPr>
        <p:spPr>
          <a:xfrm>
            <a:off x="6344017" y="4264764"/>
            <a:ext cx="5593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Groente &amp; Fruitbrigade 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ontvangt partijen buitenbeentjes en overschotten van telers of handelaren. </a:t>
            </a:r>
            <a:r>
              <a:rPr lang="nl-NL" sz="16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Op 3 locaties 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wordt alles gecontroleerd en </a:t>
            </a:r>
            <a:r>
              <a:rPr lang="nl-NL" sz="16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verpakt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Via de distributiecentra worden de verse producten verdeeld over de </a:t>
            </a:r>
            <a:r>
              <a:rPr lang="nl-NL" sz="16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voedselbanken</a:t>
            </a:r>
            <a:r>
              <a:rPr lang="nl-NL" sz="16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Zo ontvangen klanten wekelijks vers groente en fruit!</a:t>
            </a:r>
            <a:endParaRPr lang="nl-NL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93BFE0-0697-FC41-32D8-335D6F392792}"/>
              </a:ext>
            </a:extLst>
          </p:cNvPr>
          <p:cNvSpPr txBox="1">
            <a:spLocks/>
          </p:cNvSpPr>
          <p:nvPr/>
        </p:nvSpPr>
        <p:spPr>
          <a:xfrm>
            <a:off x="399393" y="388884"/>
            <a:ext cx="11403724" cy="6621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Voorbeelden van samenwerking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A4466740-6DA7-5390-8246-281C558989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92" y="4060714"/>
            <a:ext cx="2978708" cy="2010000"/>
          </a:xfrm>
          <a:prstGeom prst="rect">
            <a:avLst/>
          </a:prstGeom>
        </p:spPr>
      </p:pic>
      <p:sp>
        <p:nvSpPr>
          <p:cNvPr id="5" name="Tekstvak 13">
            <a:extLst>
              <a:ext uri="{FF2B5EF4-FFF2-40B4-BE49-F238E27FC236}">
                <a16:creationId xmlns:a16="http://schemas.microsoft.com/office/drawing/2014/main" id="{1FDA7F82-94A0-8CD5-DF65-7DE2CF8F632D}"/>
              </a:ext>
            </a:extLst>
          </p:cNvPr>
          <p:cNvSpPr txBox="1"/>
          <p:nvPr/>
        </p:nvSpPr>
        <p:spPr>
          <a:xfrm>
            <a:off x="572848" y="4060714"/>
            <a:ext cx="255592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chemeClr val="accent2"/>
              </a:buClr>
            </a:pPr>
            <a:r>
              <a:rPr lang="nl-NL" sz="1600" b="1" noProof="0" dirty="0">
                <a:latin typeface="Helvetica"/>
                <a:cs typeface="Helvetica"/>
              </a:rPr>
              <a:t>Albert Heijn </a:t>
            </a:r>
            <a:r>
              <a:rPr lang="nl-NL" sz="1600" noProof="0" dirty="0">
                <a:latin typeface="Helvetica"/>
                <a:cs typeface="Helvetica"/>
              </a:rPr>
              <a:t>organiseert de tweejaarlijkse actie </a:t>
            </a:r>
            <a:r>
              <a:rPr lang="nl-NL" sz="1600" b="1" noProof="0" dirty="0">
                <a:latin typeface="Helvetica"/>
                <a:cs typeface="Helvetica"/>
              </a:rPr>
              <a:t>‘Op een lege maag kun je niet leren’ </a:t>
            </a:r>
            <a:r>
              <a:rPr lang="nl-NL" sz="1600" noProof="0" dirty="0">
                <a:latin typeface="Helvetica"/>
                <a:cs typeface="Helvetica"/>
              </a:rPr>
              <a:t>samen met Voedselbanken in Nederland. </a:t>
            </a:r>
          </a:p>
          <a:p>
            <a:pPr>
              <a:buClr>
                <a:schemeClr val="accent2"/>
              </a:buClr>
            </a:pPr>
            <a:endParaRPr lang="nl-NL" sz="1600" noProof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576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071BC-20BC-B9DD-F77B-5FF01198B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5A9B08-F5F2-D65F-7BDE-AA791C7315E1}"/>
              </a:ext>
            </a:extLst>
          </p:cNvPr>
          <p:cNvSpPr/>
          <p:nvPr/>
        </p:nvSpPr>
        <p:spPr>
          <a:xfrm>
            <a:off x="315137" y="678532"/>
            <a:ext cx="11561726" cy="3094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2A9045-0743-1691-3DB6-2F78660F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9815" y="2197288"/>
            <a:ext cx="3566990" cy="43941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3E3B71-DD7D-14B8-FD2D-178D460D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369" y="746054"/>
            <a:ext cx="6164493" cy="1325563"/>
          </a:xfrm>
        </p:spPr>
        <p:txBody>
          <a:bodyPr>
            <a:normAutofit fontScale="90000"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Waarom ik iets wil vertellen over de</a:t>
            </a:r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Voedselbank?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342241-CC4C-36F4-4349-426E247E93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Omdat 540.000 mensen in Nederland </a:t>
            </a:r>
            <a:b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in armoede leven</a:t>
            </a:r>
          </a:p>
        </p:txBody>
      </p:sp>
      <p:pic>
        <p:nvPicPr>
          <p:cNvPr id="11" name="Tijdelijke aanduiding voor afbeelding 10" descr="Afbeelding met kleding, persoon, schoeisel, overdekt&#10;&#10;Door AI gegenereerde inhoud is mogelijk onjuist.">
            <a:extLst>
              <a:ext uri="{FF2B5EF4-FFF2-40B4-BE49-F238E27FC236}">
                <a16:creationId xmlns:a16="http://schemas.microsoft.com/office/drawing/2014/main" id="{EE3C547A-FAD5-CBF6-90B3-0D94D37521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638" b="1638"/>
          <a:stretch/>
        </p:blipFill>
        <p:spPr/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21F92BDE-2173-529A-0A60-F3E9B593D7D9}"/>
              </a:ext>
            </a:extLst>
          </p:cNvPr>
          <p:cNvGrpSpPr/>
          <p:nvPr/>
        </p:nvGrpSpPr>
        <p:grpSpPr>
          <a:xfrm>
            <a:off x="6362835" y="3697506"/>
            <a:ext cx="4096555" cy="2523240"/>
            <a:chOff x="6080553" y="-140628"/>
            <a:chExt cx="4096555" cy="252324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169E73D-EC99-E4C9-8057-1CE67F9E5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397523">
              <a:off x="6080553" y="-140628"/>
              <a:ext cx="4096555" cy="2523240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F30CFC5-83B1-F36B-1DA2-589A7516A7DC}"/>
                </a:ext>
              </a:extLst>
            </p:cNvPr>
            <p:cNvSpPr txBox="1"/>
            <p:nvPr/>
          </p:nvSpPr>
          <p:spPr>
            <a:xfrm rot="21388745">
              <a:off x="6666713" y="592011"/>
              <a:ext cx="27094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22.214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Personen die we hielpen waren onder de 18 jaar</a:t>
              </a: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8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F510F-D3B8-A4DD-8D10-EEFCE4D096BA}"/>
              </a:ext>
            </a:extLst>
          </p:cNvPr>
          <p:cNvSpPr/>
          <p:nvPr/>
        </p:nvSpPr>
        <p:spPr>
          <a:xfrm>
            <a:off x="304800" y="273470"/>
            <a:ext cx="11732871" cy="241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754232-4F2C-4949-3A50-A1C5BB06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Hoe kan jij helpen?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15DEE-86DA-2832-8D52-666F512E9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93" y="933917"/>
            <a:ext cx="4836470" cy="52542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Vrijwilligerswerk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Inzamelingsacties</a:t>
            </a:r>
          </a:p>
          <a:p>
            <a:pPr>
              <a:lnSpc>
                <a:spcPct val="150000"/>
              </a:lnSpc>
            </a:pPr>
            <a:r>
              <a:rPr lang="nl-NL" sz="2000" dirty="0">
                <a:latin typeface="Helvetica" panose="020B0604020202020204" pitchFamily="34" charset="0"/>
                <a:cs typeface="Helvetica" panose="020B0604020202020204" pitchFamily="34" charset="0"/>
              </a:rPr>
              <a:t>Sponsorloop</a:t>
            </a: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nl-NL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Onderwerp nodig 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voor een debat, spreekbeurt, profielwerkstuk? Denk dan eens aan:</a:t>
            </a:r>
          </a:p>
          <a:p>
            <a:pPr lvl="1" fontAlgn="base">
              <a:lnSpc>
                <a:spcPct val="150000"/>
              </a:lnSpc>
            </a:pPr>
            <a:r>
              <a:rPr lang="nl-NL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Rol voedselbanken in Nederland</a:t>
            </a:r>
          </a:p>
          <a:p>
            <a:pPr lvl="1" fontAlgn="base"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Armoede in Nederland</a:t>
            </a:r>
          </a:p>
          <a:p>
            <a:pPr lvl="1" fontAlgn="base">
              <a:lnSpc>
                <a:spcPct val="150000"/>
              </a:lnSpc>
            </a:pPr>
            <a:r>
              <a:rPr lang="nl-NL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Voedselverspilling</a:t>
            </a:r>
          </a:p>
          <a:p>
            <a:pPr lvl="1" fontAlgn="base"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Vrijwilligerswerk</a:t>
            </a:r>
            <a:endParaRPr lang="nl-NL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DAB7E-FCE8-AE16-637A-9D0B85992B13}"/>
              </a:ext>
            </a:extLst>
          </p:cNvPr>
          <p:cNvSpPr txBox="1"/>
          <p:nvPr/>
        </p:nvSpPr>
        <p:spPr>
          <a:xfrm>
            <a:off x="6351442" y="4916575"/>
            <a:ext cx="531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Vanaf vandaag ben jij onze </a:t>
            </a:r>
            <a:r>
              <a:rPr lang="nl-NL" sz="2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beste boodschapper</a:t>
            </a:r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5AA5B00F-6AC5-A898-9D6F-A61B1FC63CB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285" y="606611"/>
            <a:ext cx="6330832" cy="26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4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C86C7-E490-3FA3-1677-E95AA13A4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32709-76B7-C7D2-7E2A-D4C0DB8B0EA0}"/>
              </a:ext>
            </a:extLst>
          </p:cNvPr>
          <p:cNvSpPr/>
          <p:nvPr/>
        </p:nvSpPr>
        <p:spPr>
          <a:xfrm>
            <a:off x="304800" y="388884"/>
            <a:ext cx="11732871" cy="3657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77F6C8-AE42-D453-1CD5-EFE11569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2" y="388884"/>
            <a:ext cx="5841919" cy="66215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 is het normbedrag?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CC2D8-E19D-01E3-FC60-D688BDFE4A9B}"/>
              </a:ext>
            </a:extLst>
          </p:cNvPr>
          <p:cNvSpPr txBox="1"/>
          <p:nvPr/>
        </p:nvSpPr>
        <p:spPr>
          <a:xfrm>
            <a:off x="539602" y="127703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Normbedragen </a:t>
            </a:r>
            <a:r>
              <a:rPr lang="nl-NL" sz="180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per maand (2025):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8BF70-8E77-ADF7-5E81-6B107B57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2" y="1798894"/>
            <a:ext cx="7492555" cy="2065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5357A4-78AC-4B26-DE68-730993089BC2}"/>
              </a:ext>
            </a:extLst>
          </p:cNvPr>
          <p:cNvSpPr txBox="1"/>
          <p:nvPr/>
        </p:nvSpPr>
        <p:spPr>
          <a:xfrm>
            <a:off x="7999374" y="313385"/>
            <a:ext cx="3934046" cy="579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nl-NL" dirty="0"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We kijken naar h</a:t>
            </a: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et geld dat je overhoudt nadat je je vaste lasten hebt betaald. Vaste lasten zijn: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Huur of hypotheek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Gas, stroom en water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Noodzakelijke zorgkosten zoals medicijnen of vervoer door ziekte of handicap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Extra kosten voor kinderopvang 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Kosten voor noodzakelijk woon-werkverkeer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Aflossing van schulden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B9E65-1E08-F026-4E74-31654282904D}"/>
              </a:ext>
            </a:extLst>
          </p:cNvPr>
          <p:cNvSpPr txBox="1"/>
          <p:nvPr/>
        </p:nvSpPr>
        <p:spPr>
          <a:xfrm>
            <a:off x="614030" y="4046269"/>
            <a:ext cx="6201440" cy="17030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nl-NL" sz="1800" dirty="0">
                <a:effectLst/>
                <a:latin typeface="Arial"/>
                <a:ea typeface="MS Gothic"/>
                <a:cs typeface="Times New Roman"/>
              </a:rPr>
              <a:t>Als je de vaste lasten aftrekt </a:t>
            </a:r>
            <a:r>
              <a:rPr lang="nl-NL" sz="1800">
                <a:effectLst/>
                <a:latin typeface="Arial"/>
                <a:ea typeface="MS Gothic"/>
                <a:cs typeface="Times New Roman"/>
              </a:rPr>
              <a:t>van je inkomen blijft er </a:t>
            </a:r>
            <a:r>
              <a:rPr lang="nl-NL" sz="1800" dirty="0">
                <a:effectLst/>
                <a:latin typeface="Arial"/>
                <a:ea typeface="MS Gothic"/>
                <a:cs typeface="Times New Roman"/>
              </a:rPr>
              <a:t>een bedrag over voor boodschappen en kleding. Is dit bedrag lager of maar iets hoger dan het ‘normbedrag’. Dan is de kans groot dat je welkom blijft.</a:t>
            </a:r>
            <a:endParaRPr lang="nl-NL" sz="2800" dirty="0">
              <a:effectLst/>
              <a:latin typeface="Arial"/>
              <a:ea typeface="MS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036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CFB77-2A95-C3FC-28BB-35F7C30A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92967-3A5D-209B-B281-66823406E343}"/>
              </a:ext>
            </a:extLst>
          </p:cNvPr>
          <p:cNvSpPr/>
          <p:nvPr/>
        </p:nvSpPr>
        <p:spPr>
          <a:xfrm>
            <a:off x="208344" y="856529"/>
            <a:ext cx="11887200" cy="2221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86256A-7D3B-C196-882D-ABBE31F5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50121"/>
            <a:ext cx="6097772" cy="2907209"/>
          </a:xfrm>
        </p:spPr>
        <p:txBody>
          <a:bodyPr>
            <a:normAutofit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Zelf aanvullen</a:t>
            </a:r>
            <a:endParaRPr lang="nl-NL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F0AFA6-5940-93E0-9E62-DA18D1E00FB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17759" y="1137670"/>
            <a:ext cx="5264216" cy="360445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49285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400C3-E6DE-DDDE-F283-9D31EA33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6AA429-8A85-71B2-7B0F-4BC24CB4FBD7}"/>
              </a:ext>
            </a:extLst>
          </p:cNvPr>
          <p:cNvSpPr/>
          <p:nvPr/>
        </p:nvSpPr>
        <p:spPr>
          <a:xfrm>
            <a:off x="208344" y="856529"/>
            <a:ext cx="11887200" cy="2221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ECCF06-C352-0B87-AD7D-07642AAA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6" y="1250121"/>
            <a:ext cx="6097772" cy="2907209"/>
          </a:xfrm>
        </p:spPr>
        <p:txBody>
          <a:bodyPr>
            <a:normAutofit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Zelf aanvullen</a:t>
            </a:r>
            <a:endParaRPr lang="nl-NL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A0EE5E-9A87-5E90-F87D-30E69BC03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20099"/>
            <a:ext cx="3563007" cy="604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8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E6CA34-EFF7-747D-38F4-4E61BF038235}"/>
              </a:ext>
            </a:extLst>
          </p:cNvPr>
          <p:cNvSpPr/>
          <p:nvPr/>
        </p:nvSpPr>
        <p:spPr>
          <a:xfrm>
            <a:off x="241391" y="517302"/>
            <a:ext cx="11561726" cy="3080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BDDCE6-025B-4C71-BAAE-9B75B8EF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959930"/>
            <a:ext cx="11403724" cy="662150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 bent welkom </a:t>
            </a:r>
            <a:r>
              <a:rPr lang="nl-NL" sz="2800" b="0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nl-NL" sz="2800" b="0" dirty="0">
                <a:solidFill>
                  <a:srgbClr val="1D1D1D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ls je het zelf even niet redt</a:t>
            </a:r>
            <a:r>
              <a:rPr lang="nl-NL" sz="4000" dirty="0">
                <a:solidFill>
                  <a:srgbClr val="1D1D1D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nl-NL" sz="40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CB15F-236D-2B03-85DE-207B37930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19" y="2064708"/>
            <a:ext cx="6118365" cy="3664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solidFill>
                  <a:srgbClr val="1D1D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Voedselbank</a:t>
            </a: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helpt door </a:t>
            </a:r>
            <a:r>
              <a:rPr lang="nl-NL" sz="2000" b="1" dirty="0">
                <a:solidFill>
                  <a:srgbClr val="1D1D1D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gratis voedsel </a:t>
            </a:r>
            <a:r>
              <a:rPr lang="nl-NL" sz="2000" dirty="0">
                <a:solidFill>
                  <a:srgbClr val="1D1D1D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 geven aan mensen die zelf niet genoeg geld hebben.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>
              <a:solidFill>
                <a:srgbClr val="1D1D1D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solidFill>
                  <a:srgbClr val="1D1D1D"/>
                </a:solidFill>
                <a:latin typeface="Helvetica"/>
                <a:cs typeface="Helvetica"/>
              </a:rPr>
              <a:t>Dit voedsel</a:t>
            </a:r>
            <a:r>
              <a:rPr lang="nl-NL" sz="2000" dirty="0">
                <a:solidFill>
                  <a:srgbClr val="1D1D1D"/>
                </a:solidFill>
                <a:effectLst/>
                <a:latin typeface="Helvetica"/>
                <a:cs typeface="Helvetica"/>
              </a:rPr>
              <a:t> ontvangen ze </a:t>
            </a:r>
            <a:r>
              <a:rPr lang="nl-NL" sz="2000" dirty="0">
                <a:solidFill>
                  <a:srgbClr val="1D1D1D"/>
                </a:solidFill>
                <a:latin typeface="Helvetica"/>
                <a:cs typeface="Helvetica"/>
              </a:rPr>
              <a:t>van </a:t>
            </a:r>
            <a:r>
              <a:rPr lang="nl-NL" sz="2000" dirty="0">
                <a:solidFill>
                  <a:srgbClr val="1D1D1D"/>
                </a:solidFill>
                <a:effectLst/>
                <a:latin typeface="Helvetica"/>
                <a:cs typeface="Helvetica"/>
              </a:rPr>
              <a:t>supermarkten, fabrikanten en groente- en fruittelers, wat anders </a:t>
            </a:r>
            <a:r>
              <a:rPr lang="nl-NL" sz="2000">
                <a:solidFill>
                  <a:srgbClr val="1D1D1D"/>
                </a:solidFill>
                <a:effectLst/>
                <a:latin typeface="Helvetica"/>
                <a:cs typeface="Helvetica"/>
              </a:rPr>
              <a:t>wordt </a:t>
            </a:r>
            <a:r>
              <a:rPr lang="nl-NL" sz="2000">
                <a:solidFill>
                  <a:srgbClr val="1D1D1D"/>
                </a:solidFill>
                <a:latin typeface="Helvetica"/>
                <a:cs typeface="Helvetica"/>
              </a:rPr>
              <a:t>weggegooid</a:t>
            </a:r>
            <a:r>
              <a:rPr lang="nl-NL" sz="2000">
                <a:solidFill>
                  <a:srgbClr val="1D1D1D"/>
                </a:solidFill>
                <a:effectLst/>
                <a:latin typeface="Helvetica"/>
                <a:cs typeface="Helvetica"/>
              </a:rPr>
              <a:t>. Zo </a:t>
            </a:r>
            <a:r>
              <a:rPr lang="nl-NL" sz="2000">
                <a:solidFill>
                  <a:srgbClr val="1D1D1D"/>
                </a:solidFill>
                <a:latin typeface="Helvetica"/>
                <a:cs typeface="Helvetica"/>
              </a:rPr>
              <a:t>kunnen ze</a:t>
            </a:r>
            <a:r>
              <a:rPr lang="nl-NL" sz="2000">
                <a:solidFill>
                  <a:srgbClr val="1D1D1D"/>
                </a:solidFill>
                <a:effectLst/>
                <a:latin typeface="Helvetica"/>
                <a:cs typeface="Helvetica"/>
              </a:rPr>
              <a:t> samen</a:t>
            </a:r>
            <a:r>
              <a:rPr lang="nl-NL" sz="2000">
                <a:solidFill>
                  <a:srgbClr val="1D1D1D"/>
                </a:solidFill>
                <a:latin typeface="Helvetica"/>
                <a:cs typeface="Helvetica"/>
              </a:rPr>
              <a:t> ook</a:t>
            </a:r>
            <a:r>
              <a:rPr lang="nl-NL" sz="2000">
                <a:solidFill>
                  <a:srgbClr val="1D1D1D"/>
                </a:solidFill>
                <a:effectLst/>
                <a:latin typeface="Helvetica"/>
                <a:cs typeface="Helvetica"/>
              </a:rPr>
              <a:t> </a:t>
            </a:r>
            <a:r>
              <a:rPr lang="nl-NL" sz="2000" b="1">
                <a:solidFill>
                  <a:srgbClr val="1D1D1D"/>
                </a:solidFill>
                <a:effectLst/>
                <a:latin typeface="Helvetica"/>
                <a:cs typeface="Helvetica"/>
              </a:rPr>
              <a:t>voedselverspilling </a:t>
            </a:r>
            <a:r>
              <a:rPr lang="nl-NL" sz="2000" b="1">
                <a:solidFill>
                  <a:srgbClr val="1D1D1D"/>
                </a:solidFill>
                <a:latin typeface="Helvetica"/>
                <a:cs typeface="Helvetica"/>
              </a:rPr>
              <a:t>tegen gaan</a:t>
            </a:r>
            <a:r>
              <a:rPr lang="nl-NL" sz="2000" b="1">
                <a:solidFill>
                  <a:srgbClr val="1D1D1D"/>
                </a:solidFill>
                <a:effectLst/>
                <a:latin typeface="Helvetica"/>
                <a:cs typeface="Helvetica"/>
              </a:rPr>
              <a:t>.</a:t>
            </a:r>
            <a:endParaRPr lang="nl-NL" sz="2000">
              <a:solidFill>
                <a:srgbClr val="1D1D1D"/>
              </a:solidFill>
              <a:effectLst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C211C-D489-7E67-6551-888C6A04B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402" y="105350"/>
            <a:ext cx="3514072" cy="59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7966-0DF1-9826-8997-E453D8DF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A3D168-FE34-0B4D-59DA-74756D6373E3}"/>
              </a:ext>
            </a:extLst>
          </p:cNvPr>
          <p:cNvSpPr/>
          <p:nvPr/>
        </p:nvSpPr>
        <p:spPr>
          <a:xfrm>
            <a:off x="206666" y="343615"/>
            <a:ext cx="11561726" cy="255288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5AA5FB-FB46-54CB-EF06-757924AA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 dat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F57F3-513B-8B9B-CB93-34E5408E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2100" b="0" i="0" dirty="0">
                <a:effectLst/>
              </a:rPr>
              <a:t>Ooit begonnen in Rotterdam in 2002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2100" b="0" i="0" dirty="0">
                <a:effectLst/>
              </a:rPr>
              <a:t>Nu 180 zelfstandige lokale voedselbanken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2100" b="0" i="0" dirty="0">
                <a:effectLst/>
              </a:rPr>
              <a:t>Met 500 uitgiftepunten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2100" b="0" i="0" dirty="0">
                <a:effectLst/>
              </a:rPr>
              <a:t>Verbonden in de Vereniging van </a:t>
            </a:r>
            <a:br>
              <a:rPr lang="nl-NL" sz="2100" b="0" i="0" dirty="0">
                <a:effectLst/>
              </a:rPr>
            </a:br>
            <a:r>
              <a:rPr lang="nl-NL" sz="2100" b="0" i="0" dirty="0">
                <a:effectLst/>
              </a:rPr>
              <a:t>Nederlandse Voedselbanken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19F4B4C-D010-0FD5-19B8-4FEA380E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3014" y="1067177"/>
            <a:ext cx="4700786" cy="5790823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C93C2C0F-8365-507D-09FD-1BC2619B4B7F}"/>
              </a:ext>
            </a:extLst>
          </p:cNvPr>
          <p:cNvGrpSpPr/>
          <p:nvPr/>
        </p:nvGrpSpPr>
        <p:grpSpPr>
          <a:xfrm>
            <a:off x="8095445" y="4220688"/>
            <a:ext cx="4096555" cy="2523240"/>
            <a:chOff x="7933085" y="302664"/>
            <a:chExt cx="4096555" cy="2523240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D952144-49EB-53FA-E36C-829345B7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97523">
              <a:off x="7933085" y="302664"/>
              <a:ext cx="4096555" cy="2523240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DE0FDBE5-C665-A2D7-152E-3024D9DEA8D3}"/>
                </a:ext>
              </a:extLst>
            </p:cNvPr>
            <p:cNvSpPr txBox="1"/>
            <p:nvPr/>
          </p:nvSpPr>
          <p:spPr>
            <a:xfrm rot="21388745">
              <a:off x="8519245" y="896803"/>
              <a:ext cx="270942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Winkelconcept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Bij 63% locaties kan klant zelf kiezen, dus boodschappen doen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9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F8E8-652B-5D38-4D95-4C66DA8F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56E64C-C315-EB53-1854-7A7960248AB5}"/>
              </a:ext>
            </a:extLst>
          </p:cNvPr>
          <p:cNvSpPr/>
          <p:nvPr/>
        </p:nvSpPr>
        <p:spPr>
          <a:xfrm>
            <a:off x="315137" y="678532"/>
            <a:ext cx="11561726" cy="20415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5FCF2-5078-A505-F122-B379749C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9" y="803183"/>
            <a:ext cx="11403724" cy="662150"/>
          </a:xfrm>
        </p:spPr>
        <p:txBody>
          <a:bodyPr>
            <a:normAutofit fontScale="90000"/>
          </a:bodyPr>
          <a:lstStyle/>
          <a:p>
            <a:r>
              <a:rPr lang="nl-NL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 verhaal van </a:t>
            </a:r>
            <a:r>
              <a:rPr lang="nl-NL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Donavan</a:t>
            </a:r>
            <a:endParaRPr lang="nl-NL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C59D8-81A6-2AA1-E85D-15C9E5AAED9E}"/>
              </a:ext>
            </a:extLst>
          </p:cNvPr>
          <p:cNvSpPr txBox="1"/>
          <p:nvPr/>
        </p:nvSpPr>
        <p:spPr>
          <a:xfrm>
            <a:off x="507704" y="1402392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https://www.youtube.com/watch?v=vjRNuzVoZ_E</a:t>
            </a:r>
            <a:endParaRPr lang="en-GB" sz="1800" b="0" u="sng" strike="noStrike" spc="-1" dirty="0">
              <a:solidFill>
                <a:srgbClr val="0000FF"/>
              </a:solidFill>
              <a:uFillTx/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3A3570-909D-20B5-75EF-75049240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89396"/>
            <a:ext cx="4969397" cy="374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92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1AD3AC-4354-9AD9-DE3F-588961E48F5B}"/>
              </a:ext>
            </a:extLst>
          </p:cNvPr>
          <p:cNvSpPr/>
          <p:nvPr/>
        </p:nvSpPr>
        <p:spPr>
          <a:xfrm>
            <a:off x="315137" y="678532"/>
            <a:ext cx="11561726" cy="2342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54A94-5BB1-4518-3975-DD5C8AB24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01" y="1203766"/>
            <a:ext cx="6355624" cy="3831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C470B-B214-ABDA-52EE-CAAD917AD6A8}"/>
              </a:ext>
            </a:extLst>
          </p:cNvPr>
          <p:cNvSpPr txBox="1"/>
          <p:nvPr/>
        </p:nvSpPr>
        <p:spPr>
          <a:xfrm>
            <a:off x="590310" y="1203766"/>
            <a:ext cx="3248043" cy="38084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chemeClr val="accent2"/>
                </a:solidFill>
                <a:latin typeface="Helvetica"/>
                <a:cs typeface="Helvetica"/>
              </a:rPr>
              <a:t>Wist je dit?</a:t>
            </a:r>
            <a:endParaRPr lang="nl-NL" dirty="0">
              <a:solidFill>
                <a:schemeClr val="accent2"/>
              </a:solidFill>
            </a:endParaRPr>
          </a:p>
          <a:p>
            <a:endParaRPr lang="nl-NL" sz="4000" b="1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endParaRPr lang="nl-NL" sz="4000" b="1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nl-NL" sz="2800" b="1" dirty="0">
                <a:latin typeface="Helvetica"/>
                <a:cs typeface="Helvetica"/>
              </a:rPr>
              <a:t>1 op de 9 </a:t>
            </a:r>
            <a:r>
              <a:rPr lang="nl-NL" sz="2800" dirty="0">
                <a:latin typeface="Helvetica"/>
                <a:cs typeface="Helvetica"/>
              </a:rPr>
              <a:t>kinderen leeft in Nederland in armoede</a:t>
            </a:r>
            <a:endParaRPr lang="nl-NL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16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1BA86-7E2E-A4ED-8905-3A544C92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3EB571-B13F-344F-7133-D3A315A18D19}"/>
              </a:ext>
            </a:extLst>
          </p:cNvPr>
          <p:cNvSpPr/>
          <p:nvPr/>
        </p:nvSpPr>
        <p:spPr>
          <a:xfrm>
            <a:off x="205796" y="449466"/>
            <a:ext cx="11780407" cy="3162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36017-D9A8-84BA-7ABE-783CEFF0C2A2}"/>
              </a:ext>
            </a:extLst>
          </p:cNvPr>
          <p:cNvSpPr txBox="1"/>
          <p:nvPr/>
        </p:nvSpPr>
        <p:spPr>
          <a:xfrm>
            <a:off x="639314" y="1655589"/>
            <a:ext cx="8137002" cy="32669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endParaRPr lang="nl-NL" sz="20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fontAlgn="base">
              <a:lnSpc>
                <a:spcPct val="150000"/>
              </a:lnSpc>
            </a:pPr>
            <a:endParaRPr lang="nl-NL" sz="2000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latin typeface="Helvetica"/>
                <a:cs typeface="Helvetica"/>
              </a:rPr>
              <a:t>Het kan iedereen overkomen. Je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kan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gewoon pech 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hebben in het leven en je mag </a:t>
            </a:r>
            <a:r>
              <a:rPr lang="nl-NL" sz="2000" b="1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hulp vragen</a:t>
            </a:r>
            <a:r>
              <a:rPr lang="nl-NL" sz="20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 </a:t>
            </a:r>
          </a:p>
          <a:p>
            <a:pPr>
              <a:lnSpc>
                <a:spcPct val="150000"/>
              </a:lnSpc>
            </a:pPr>
            <a:endParaRPr lang="nl-NL" sz="2000" b="0" i="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fontAlgn="base">
              <a:lnSpc>
                <a:spcPct val="150000"/>
              </a:lnSpc>
            </a:pPr>
            <a:r>
              <a:rPr lang="nl-NL" sz="2000" b="1" dirty="0">
                <a:solidFill>
                  <a:srgbClr val="000000"/>
                </a:solidFill>
                <a:latin typeface="Helvetica"/>
                <a:cs typeface="Helvetica"/>
              </a:rPr>
              <a:t>Doel van de Voedselbank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: eerst een gevulde koelkast en broodtrommel, </a:t>
            </a:r>
            <a:r>
              <a:rPr lang="nl-NL" sz="2000" dirty="0">
                <a:solidFill>
                  <a:srgbClr val="000000"/>
                </a:solidFill>
                <a:latin typeface="Helvetica"/>
                <a:cs typeface="Helvetica"/>
              </a:rPr>
              <a:t>daarna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nl-NL" sz="2000" dirty="0">
                <a:solidFill>
                  <a:srgbClr val="000000"/>
                </a:solidFill>
                <a:latin typeface="Helvetica"/>
                <a:cs typeface="Helvetica"/>
              </a:rPr>
              <a:t>kijken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nl-NL" sz="2000" dirty="0">
                <a:solidFill>
                  <a:srgbClr val="000000"/>
                </a:solidFill>
                <a:latin typeface="Helvetica"/>
                <a:cs typeface="Helvetica"/>
              </a:rPr>
              <a:t>we samen naar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de juiste hulp.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12EAC-E593-5C5E-C2CD-ECAD368813E7}"/>
              </a:ext>
            </a:extLst>
          </p:cNvPr>
          <p:cNvSpPr txBox="1"/>
          <p:nvPr/>
        </p:nvSpPr>
        <p:spPr>
          <a:xfrm>
            <a:off x="462989" y="349146"/>
            <a:ext cx="8137002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l-NL" sz="4000" spc="-150" dirty="0">
              <a:solidFill>
                <a:schemeClr val="accent2"/>
              </a:solidFill>
              <a:latin typeface="Helvetica"/>
              <a:ea typeface="+mj-ea"/>
              <a:cs typeface="Helvetica"/>
            </a:endParaRPr>
          </a:p>
          <a:p>
            <a:r>
              <a:rPr lang="nl-NL" sz="4000" spc="-150" dirty="0">
                <a:solidFill>
                  <a:schemeClr val="accent2"/>
                </a:solidFill>
                <a:latin typeface="Helvetica"/>
                <a:ea typeface="+mj-ea"/>
                <a:cs typeface="Helvetica"/>
              </a:rPr>
              <a:t>De Voedselbank helpt jaarlijks </a:t>
            </a:r>
            <a:r>
              <a:rPr lang="nl-NL" sz="4000" b="1" spc="-150" dirty="0">
                <a:solidFill>
                  <a:schemeClr val="accent2"/>
                </a:solidFill>
                <a:latin typeface="Helvetica"/>
                <a:ea typeface="+mj-ea"/>
                <a:cs typeface="Helvetica"/>
              </a:rPr>
              <a:t>150.000 mensen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6D82D-287D-E5B5-5348-0459B2419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839" y="659757"/>
            <a:ext cx="3176274" cy="54674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FA278-3592-AF69-74C4-8620411FDF00}"/>
              </a:ext>
            </a:extLst>
          </p:cNvPr>
          <p:cNvSpPr txBox="1"/>
          <p:nvPr/>
        </p:nvSpPr>
        <p:spPr>
          <a:xfrm>
            <a:off x="550837" y="2965917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84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BAECF-BBFD-25AD-E65E-D78CEC8FD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605391-CA55-111F-9D18-FC5E47002DB9}"/>
              </a:ext>
            </a:extLst>
          </p:cNvPr>
          <p:cNvSpPr/>
          <p:nvPr/>
        </p:nvSpPr>
        <p:spPr>
          <a:xfrm>
            <a:off x="513144" y="667301"/>
            <a:ext cx="11561726" cy="2513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97A6B-5715-22C1-D7B8-C75C7A2C2B0E}"/>
              </a:ext>
            </a:extLst>
          </p:cNvPr>
          <p:cNvSpPr txBox="1"/>
          <p:nvPr/>
        </p:nvSpPr>
        <p:spPr>
          <a:xfrm>
            <a:off x="616352" y="1450472"/>
            <a:ext cx="324582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latin typeface="Helvetica" panose="020B0604020202020204"/>
                <a:cs typeface="Helvetica" panose="020B0604020202020204"/>
              </a:rPr>
              <a:t>Met een inzamelingsacties van scholen en supermarkten maak je onze </a:t>
            </a:r>
            <a:r>
              <a:rPr lang="nl-NL" b="1" dirty="0">
                <a:latin typeface="Helvetica" panose="020B0604020202020204"/>
                <a:cs typeface="Helvetica" panose="020B0604020202020204"/>
              </a:rPr>
              <a:t>klanten altijd blij.</a:t>
            </a:r>
          </a:p>
          <a:p>
            <a:pPr>
              <a:lnSpc>
                <a:spcPct val="150000"/>
              </a:lnSpc>
            </a:pPr>
            <a:r>
              <a:rPr lang="nl-NL" b="0" i="0" dirty="0">
                <a:solidFill>
                  <a:srgbClr val="3C3C3B"/>
                </a:solidFill>
                <a:effectLst/>
                <a:latin typeface="Roboto" panose="02000000000000000000" pitchFamily="2" charset="0"/>
              </a:rPr>
              <a:t>Ook goed tegen </a:t>
            </a:r>
            <a:r>
              <a:rPr lang="nl-NL" b="1" i="0" dirty="0">
                <a:solidFill>
                  <a:srgbClr val="3C3C3B"/>
                </a:solidFill>
                <a:effectLst/>
                <a:latin typeface="Roboto" panose="02000000000000000000" pitchFamily="2" charset="0"/>
              </a:rPr>
              <a:t>voedselverspilling!</a:t>
            </a:r>
          </a:p>
          <a:p>
            <a:pPr>
              <a:lnSpc>
                <a:spcPct val="150000"/>
              </a:lnSpc>
            </a:pPr>
            <a:endParaRPr lang="nl-NL" b="1" dirty="0">
              <a:solidFill>
                <a:srgbClr val="3C3C3B"/>
              </a:solidFill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3C3C3B"/>
                </a:solidFill>
                <a:latin typeface="Roboto" panose="02000000000000000000" pitchFamily="2" charset="0"/>
              </a:rPr>
              <a:t>Vooral: </a:t>
            </a:r>
            <a:r>
              <a:rPr lang="nl-NL" dirty="0">
                <a:solidFill>
                  <a:srgbClr val="3C3C3B"/>
                </a:solidFill>
                <a:latin typeface="Roboto" panose="02000000000000000000" pitchFamily="2" charset="0"/>
              </a:rPr>
              <a:t>houdbaar, gezond en basisproducten</a:t>
            </a:r>
          </a:p>
          <a:p>
            <a:pPr>
              <a:lnSpc>
                <a:spcPct val="150000"/>
              </a:lnSpc>
            </a:pPr>
            <a:endParaRPr lang="nl-NL" i="0" dirty="0">
              <a:solidFill>
                <a:srgbClr val="3C3C3B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E1620-05CB-C4D6-521B-2AC9648C4400}"/>
              </a:ext>
            </a:extLst>
          </p:cNvPr>
          <p:cNvSpPr txBox="1"/>
          <p:nvPr/>
        </p:nvSpPr>
        <p:spPr>
          <a:xfrm>
            <a:off x="564748" y="735318"/>
            <a:ext cx="11062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accent2"/>
                </a:solidFill>
                <a:latin typeface="Helvetica"/>
                <a:cs typeface="Helvetica"/>
              </a:rPr>
              <a:t>De ideale boodschappenlijst</a:t>
            </a:r>
            <a:endParaRPr lang="nl-NL" sz="4000" b="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97439-8E1C-C6C4-B99A-E0E8CC316532}"/>
              </a:ext>
            </a:extLst>
          </p:cNvPr>
          <p:cNvSpPr txBox="1"/>
          <p:nvPr/>
        </p:nvSpPr>
        <p:spPr>
          <a:xfrm>
            <a:off x="8282967" y="4581894"/>
            <a:ext cx="3395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Vanaf vandaag ben jij onze </a:t>
            </a:r>
            <a:r>
              <a:rPr lang="nl-NL" sz="2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beste boodschapper</a:t>
            </a:r>
            <a:r>
              <a:rPr lang="nl-NL" sz="28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EE9C21-FD65-06A9-1572-BF8A38CE418A}"/>
              </a:ext>
            </a:extLst>
          </p:cNvPr>
          <p:cNvSpPr/>
          <p:nvPr/>
        </p:nvSpPr>
        <p:spPr>
          <a:xfrm>
            <a:off x="4060186" y="1688061"/>
            <a:ext cx="3299748" cy="4899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Maaltijdsoepen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Peulvruchten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Havermout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 in blik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Groente of fruit uit blik of pot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Koffie en thee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Volkorenpasta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Zilvervlies- of meergranenrijst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Couscous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Olie (olijf, zonnebloem)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Houdbare zuivelproducten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20+ Smeerkaas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Eieren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3538B-116B-E442-0E9D-824069C3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934" y="1688061"/>
            <a:ext cx="4318922" cy="25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14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Voedselbank 1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E7402"/>
      </a:accent1>
      <a:accent2>
        <a:srgbClr val="006800"/>
      </a:accent2>
      <a:accent3>
        <a:srgbClr val="029100"/>
      </a:accent3>
      <a:accent4>
        <a:srgbClr val="EE7402"/>
      </a:accent4>
      <a:accent5>
        <a:srgbClr val="EE7402"/>
      </a:accent5>
      <a:accent6>
        <a:srgbClr val="ED7402"/>
      </a:accent6>
      <a:hlink>
        <a:srgbClr val="0078B3"/>
      </a:hlink>
      <a:folHlink>
        <a:srgbClr val="000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deck Voedselbanken Nederland 2025-2026_1" id="{9D77F2CB-47E4-4B4A-A6CD-7B420AF4B871}" vid="{7966E982-0566-9E41-8237-1D189A01BB52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D14C214DEB4396F43B58E4F2ED53" ma:contentTypeVersion="8" ma:contentTypeDescription="Een nieuw document maken." ma:contentTypeScope="" ma:versionID="db9d4be867789b66209aba65edc53b4c">
  <xsd:schema xmlns:xsd="http://www.w3.org/2001/XMLSchema" xmlns:xs="http://www.w3.org/2001/XMLSchema" xmlns:p="http://schemas.microsoft.com/office/2006/metadata/properties" xmlns:ns2="9d9a6695-4ada-436f-9635-afe466caf305" targetNamespace="http://schemas.microsoft.com/office/2006/metadata/properties" ma:root="true" ma:fieldsID="67c2ad7956596cc06122e59ea4d03ac3" ns2:_="">
    <xsd:import namespace="9d9a6695-4ada-436f-9635-afe466c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a6695-4ada-436f-9635-afe466caf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2B3EE5-AD37-473F-ABE3-8DCDE33A5A09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d9a6695-4ada-436f-9635-afe466caf30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8F76E6-96E8-4469-9B14-2A7C703324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A727A-977E-4949-90D2-6C8DF734F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a6695-4ada-436f-9635-afe466c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1161</Words>
  <Application>Microsoft Office PowerPoint</Application>
  <PresentationFormat>Breedbeeld</PresentationFormat>
  <Paragraphs>206</Paragraphs>
  <Slides>33</Slides>
  <Notes>20</Notes>
  <HiddenSlides>1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33</vt:i4>
      </vt:variant>
    </vt:vector>
  </HeadingPairs>
  <TitlesOfParts>
    <vt:vector size="35" baseType="lpstr">
      <vt:lpstr>Kantoorthema</vt:lpstr>
      <vt:lpstr>1_Kantoorthema</vt:lpstr>
      <vt:lpstr>PowerPoint-presentatie</vt:lpstr>
      <vt:lpstr>Wie heeft er wel eens van de Voedselbank gehoord?</vt:lpstr>
      <vt:lpstr>Waarom ik iets wil vertellen over de Voedselbank?</vt:lpstr>
      <vt:lpstr>Je bent welkom als je het zelf even niet redt.</vt:lpstr>
      <vt:lpstr>Hoe we dat doen</vt:lpstr>
      <vt:lpstr>Het verhaal van Donavan</vt:lpstr>
      <vt:lpstr>PowerPoint-presentatie</vt:lpstr>
      <vt:lpstr>PowerPoint-presentatie</vt:lpstr>
      <vt:lpstr>PowerPoint-presentatie</vt:lpstr>
      <vt:lpstr>Extra vraag: hoe kan het komen dat je hulp nodig hebt van de Voedselbank?</vt:lpstr>
      <vt:lpstr>Hoe vaak krijg je eten van de Voedselbank?</vt:lpstr>
      <vt:lpstr>  Vraag 1  Eten krijgen van de voedselbank.  Hoe zou dat voelen?</vt:lpstr>
      <vt:lpstr>PowerPoint-presentatie</vt:lpstr>
      <vt:lpstr>PowerPoint-presentatie</vt:lpstr>
      <vt:lpstr>“Nu hebben mijn kinderen weer  een gevulde  broodtrommel en hoef ik niet steeds te stressen over geld”</vt:lpstr>
      <vt:lpstr>Herkenbaar? Praat met je docent of ouders  En google Voedselbanken gratis boodschappen</vt:lpstr>
      <vt:lpstr>Onze ambassadeurs</vt:lpstr>
      <vt:lpstr>Vragen?</vt:lpstr>
      <vt:lpstr>voor je aandacht</vt:lpstr>
      <vt:lpstr>Extra sheets</vt:lpstr>
      <vt:lpstr>Voedselbank [locatie]</vt:lpstr>
      <vt:lpstr>PowerPoint-presentatie</vt:lpstr>
      <vt:lpstr>PowerPoint-presentatie</vt:lpstr>
      <vt:lpstr>Onze kernwaarden   Doelstellingen</vt:lpstr>
      <vt:lpstr>Voedselveiligheid voorop</vt:lpstr>
      <vt:lpstr>Armoede in Nederland</vt:lpstr>
      <vt:lpstr>Indrukwekkende aantallen</vt:lpstr>
      <vt:lpstr>Donateurs en partners</vt:lpstr>
      <vt:lpstr>PowerPoint-presentatie</vt:lpstr>
      <vt:lpstr>Hoe kan jij helpen?</vt:lpstr>
      <vt:lpstr>Wat is het normbedrag?</vt:lpstr>
      <vt:lpstr>Zelf aanvullen</vt:lpstr>
      <vt:lpstr>Zelf aanvullen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Walter Luykenaar</dc:creator>
  <cp:lastModifiedBy>Meijer, Léonie (SPLAK) - KLM</cp:lastModifiedBy>
  <cp:revision>58</cp:revision>
  <dcterms:created xsi:type="dcterms:W3CDTF">2024-04-03T09:55:50Z</dcterms:created>
  <dcterms:modified xsi:type="dcterms:W3CDTF">2025-09-01T08:14:58Z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0x0101000DE8D14C214DEB4396F43B58E4F2ED53</vt:lpwstr>
  </property>
</Properties>
</file>