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sldIdLst>
    <p:sldId id="256" r:id="rId5"/>
    <p:sldId id="357" r:id="rId6"/>
    <p:sldId id="367" r:id="rId7"/>
    <p:sldId id="364" r:id="rId8"/>
    <p:sldId id="363" r:id="rId9"/>
    <p:sldId id="365" r:id="rId10"/>
    <p:sldId id="372" r:id="rId11"/>
    <p:sldId id="378" r:id="rId12"/>
    <p:sldId id="380" r:id="rId13"/>
    <p:sldId id="368" r:id="rId14"/>
    <p:sldId id="348" r:id="rId15"/>
    <p:sldId id="343" r:id="rId16"/>
    <p:sldId id="370" r:id="rId17"/>
    <p:sldId id="371" r:id="rId18"/>
    <p:sldId id="266" r:id="rId19"/>
    <p:sldId id="352" r:id="rId20"/>
    <p:sldId id="353" r:id="rId21"/>
    <p:sldId id="397" r:id="rId22"/>
    <p:sldId id="339" r:id="rId23"/>
    <p:sldId id="338" r:id="rId24"/>
    <p:sldId id="398" r:id="rId25"/>
    <p:sldId id="381" r:id="rId26"/>
    <p:sldId id="385" r:id="rId27"/>
    <p:sldId id="360" r:id="rId28"/>
    <p:sldId id="361" r:id="rId29"/>
    <p:sldId id="382" r:id="rId30"/>
    <p:sldId id="384" r:id="rId31"/>
    <p:sldId id="383" r:id="rId32"/>
    <p:sldId id="394" r:id="rId33"/>
    <p:sldId id="362" r:id="rId34"/>
    <p:sldId id="395" r:id="rId35"/>
    <p:sldId id="374" r:id="rId36"/>
    <p:sldId id="375" r:id="rId37"/>
    <p:sldId id="377" r:id="rId38"/>
    <p:sldId id="376" r:id="rId39"/>
    <p:sldId id="396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5E7A8-AEA1-41A0-A0FE-8149281510F8}" v="5" dt="2025-06-06T09:13:16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7" autoAdjust="0"/>
  </p:normalViewPr>
  <p:slideViewPr>
    <p:cSldViewPr snapToGrid="0">
      <p:cViewPr varScale="1">
        <p:scale>
          <a:sx n="60" d="100"/>
          <a:sy n="60" d="100"/>
        </p:scale>
        <p:origin x="1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9EF-2D00-E447-A9E9-FF4DD0EE9E78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97857-83EE-7449-A1A3-657CA0EA82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00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06044-EEED-6CDA-D20C-60DB71DB3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972F4FF-DB5A-C7AB-1FE8-E0BA203F6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AD5CE50-5191-6736-BCF9-DB277EA7F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96AE55-A20E-AA4D-8C94-ECCA4FC6B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008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7EEB7-54FE-03D9-C42F-D74767C20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0D047C1-30F5-4E66-624E-C5818E67F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69925A7-FFC1-C88D-74D9-1651E6D60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5634E0-A960-8D36-DE95-5265BC2D0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063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C3C7A-29D8-BE68-17BD-2EC33297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0CE149C-F4B9-DE3F-F151-FB7D6BAF2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EEAC6E7-A14E-F619-2281-A63A45AD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D691C1-8A7D-AFAE-43B4-0957483A7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93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0238B-9DC9-49BE-D8C8-D4D8F4D4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01D959C-4FC8-F19A-145C-7CDF8C0D4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D91BC16-79BF-C558-144B-04F5C650B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E8C826-BE92-6821-437D-29F3A84D5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983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5CF7C-DD67-AB89-3AA8-6F417B036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86D15D1-6592-B1E7-7CB3-38EDAC41B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9805D4E-852A-7EC9-68AB-3A8D6D136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DC5714-9FE1-EBC3-9350-ED265C68B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786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742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/>
              <a:t>Toolkit:</a:t>
            </a:r>
          </a:p>
          <a:p>
            <a:r>
              <a:rPr lang="nl-NL"/>
              <a:t>Filmpje Jelle (lagere school)</a:t>
            </a:r>
          </a:p>
          <a:p>
            <a:r>
              <a:rPr lang="nl-NL"/>
              <a:t>Filmpje Onder de Radar (middelbare scholen)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378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0DE58-5983-44EC-95C0-9432F3E02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FE70510-BE84-6FFE-9115-62DC34443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DEA440B-609D-56B5-61DF-2C4AACE93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6BA990-AE52-DF3C-3D2A-B0C1A59D3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531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2F17A-EDF7-49AE-841B-50E24A88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7979D61-790B-DD1A-0126-23DDF971B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5BE0D87-4562-576E-6899-26E2B13EB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196949-33BA-4B20-00F9-7F0DB3FF3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813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00F69-385B-4BDB-96F3-3EACCAF62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3028B1E-CB11-7DE7-B6C8-5090317F4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E6C96FD-A870-3EEA-B64A-9F4CEB19E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1CB2F2-6B22-07E4-1873-4167C5167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187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24DE1-1EBC-BC87-AAC6-F8584B56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27ABD50-9C7A-0BBA-9682-A4ED824F0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0014BB5-1381-FE78-2524-97AF6AF7C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662B4D-2110-FADB-8AD2-6A6DEE234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99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458CB-B4EC-AFAC-D04D-D690528C9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460E7D6-D229-4192-2D5E-78B3A204A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9A8E861-DE9E-BE8A-2241-178A998DE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746A13-EB34-18BF-FA6C-962661A5A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078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05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F1F94-6390-D2DC-D819-14E549577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592AD-8E49-71CB-3347-8FEA1F26E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C827D-F242-D535-1E23-9A46614C6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B4EA7-4476-B826-AF21-502FF11ED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925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D23E9-D47E-F1A6-C5AD-A2BEB3D4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2BA00E-0AB5-2947-0AEA-636056988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BC541-C315-4B99-8C84-785D6E404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9AC4C-98BB-C90B-DCA7-A3E124050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356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14785-2D49-2FF1-7997-AD8BDDEC9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E58DA-8BED-9E5F-5B7C-C5E88690A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FF909-3F9E-8339-C542-E23D6ABA3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655A1-AFD0-38EA-A995-3D96FC155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759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18142-2DED-9A07-18D9-9DD68D918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3D384C-3A24-4232-C4AC-ED5BBA097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20D47-8AF5-A513-A0D7-8514F635D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DB18E-B7D9-52A4-B350-BFAB146DB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65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CC73-07D2-42C0-63A0-2DFE4EB23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E6772-397F-ADF0-659D-DBE2C1A44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589ED4-02E7-332A-EE05-930D1AD56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66162-42D5-D236-E17C-C6E3063AA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310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FEC74-165B-C35A-DC41-61E8371F1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8B846-387B-8806-6CB3-36D8B1A67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1C09C1-0190-5017-B4FE-689D7241B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8FE2F-0E80-BD19-57B1-3C8410CDB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902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4F97-E3D3-5106-6837-26D8F5B8E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FEA43-1650-21C9-E4D7-F3384313D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0ABAA-22EC-14B0-CE8A-C5E2389EA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A5E9F-3934-2BE4-6EFC-9E53170AF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19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F827-81F8-AACB-EDE2-C567F340C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2BA707F-E2B9-517B-1C6A-8D58CCDF2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BB55855-9B9F-E9BD-F632-7B4259715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F83573-8857-C71E-AD2F-A76C3432E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94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560B-5878-6A41-CC1A-1CCD9DAA5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BFE5105-2B38-ED89-789A-7F24A12194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28F95A-D630-59C1-E617-2DC8EF044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78FE46-DEF0-E424-39EE-11013805D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10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EF75-763F-B889-2CFD-DBBF2ECFB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8B7772E-325E-D471-1175-BD56261F4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7226430-42EE-08E4-26AC-FEBB6E505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D22FCF-9F89-7792-EA71-F36F49AB3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87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9863B-DD79-B5E5-4C6F-40A9F103E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C99A5F4-DF7F-16E6-CC94-3F748F763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75E9A9A-719A-274F-38A0-5AA35F12E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4D24E3-1631-E2F7-9D16-3ACB5B75E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61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03728-7DB8-3D59-3765-BB6B232C9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466225E-9D27-3B6E-ADC8-BC91653B3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F127015-D99E-C9FD-6B20-74A05C60D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Mogelijke antwoorden: toiletartikelen, luiers, maandverband, babyvoeding etc. Maar ook: een luisterend oor, aandacht, hulp bieden.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CD1C25-497C-E824-E61C-DBE016BC5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05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CE457-2132-5708-4ABC-1E06DEDA0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6E577E4-0ADE-5F4C-18CF-E2CC99F38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F7D49F-8E89-69E9-CE6A-EB533C8AE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8DABAD-3038-D748-26BA-19F6F7E4B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4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7F110-224C-5191-AA3D-71D6211FD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48D2C7C-8ECC-E57E-3455-45FEF4372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0007910-AB4F-DA0B-8260-70E266A93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FE3265-EB64-2B55-EAE5-C670E4A67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05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21D94-E7C0-7B5B-8D4D-DD27FDDC2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375504-BE0A-7804-1AB8-579575D7A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06D9A5-F8C0-2D36-3E98-B027AEC8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BC7C27-770E-C4A5-4F01-E42F3E4D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4D51E-3735-A472-3FF0-968F135F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39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6B403-00EB-811F-B77E-A910E871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DAEB91-A28D-447F-9C80-8389C017F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539A3-C2DA-A92E-1BCA-D75210FB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6E7836-3BB7-67AE-0481-ABD0EE3D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C5E58F-B928-C9D7-11F1-090A5B8B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78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709F037-BC84-618A-AA70-1BCC43127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AEEF0A-0A58-219A-8014-5617659BD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69783B-4D02-2D67-223D-083F0B42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CE7AA9-18C1-447A-CB62-3FC2798B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BE23C8-293D-725D-BD5A-121512B0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36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644B3-0B4D-6124-FA24-6657FD94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E74496-8CDA-1316-ADE8-5DA765D45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9B35E-0A5E-48CD-0DCA-EF8A027A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C3D648-35A5-4795-EAD1-A14ED2A3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E544C0-1517-42FB-8ABF-3154BC95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74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AEF82-F1C8-02F6-DBED-B0324EDB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88F145-BB05-FE0E-7FB6-23E6E898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93F9CF-9A93-2E36-374F-B050815F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F68EAF-B60F-F87B-0290-493803A3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DB4466-20CD-88DA-56D2-01883AFE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24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01EDB-BADA-92F1-7DC4-D0626F4C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082EF1-23D2-93D6-337F-72C4F4D95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37799C-793D-0E11-D9B3-DBD147E97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845E4D-BDC8-F0A8-DFFA-B0F79A72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4D1167-655D-130D-227C-3D700CF9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F55ABA-BDF8-0E25-F0CA-3B9D7338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93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9505A-65D0-C0F0-3738-8F8F4E94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057730-D5F7-7502-D1B4-7BA97A435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FC94E1-1602-4B81-FB16-03C6565A7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0D6B32-F8BD-3AC4-2E33-6A319647D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856101-7E21-4951-90FB-43A74C826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C1DB42-AD09-B63C-E03F-55DF0F78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09F272-DEBC-B18A-AA6B-5951D58B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809878-2B36-1670-1DBB-AA3CC5D4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91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E5E57-1787-CAC0-EAE8-0F15C56A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A355CA-B436-E4F8-4FA1-80282422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2660E1-884E-58F2-D193-7D7E1A8E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582A9C-F431-27EA-0163-7DC89435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4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F31C12-7F53-5BCD-ED4C-E3A84348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D2AC8B-9496-B9A1-A14A-ECE95543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78FDB0-87B2-CAFE-0ED7-D671EF83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74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A14B9-0AE8-173F-6F76-7D1F038D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25CFF-F821-DE01-453B-9DB01296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313640-411E-F302-335E-641B5C93C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3631D5-C90E-6158-EA95-740F4849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35311-E9C4-0D2D-80AD-92BF0630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4FE58B-48D5-F785-6719-AE7A2CE1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4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638BB-CB4C-17E8-2D69-7BC099B0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C6E4BF-BE2F-9EBB-6B9D-EE0DA7844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0E3CC6-5C22-E465-026F-2F8255726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8FA82A-E489-D9FE-5EA7-E13FF379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20-8-2025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8FBFC4-9BE0-32FF-B286-DE590730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272105-CFC6-AA83-F709-9D238A3E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83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2BD34C-1283-0DB0-6934-F3410DD2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388884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1FD129-078E-06C7-60B7-0D13F77AB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2" y="1229711"/>
            <a:ext cx="11403723" cy="4750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4F2894-B132-87A0-F887-3F81852878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306315"/>
            <a:ext cx="2190750" cy="457200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C199323-552B-06A8-2877-A0A1E0D1EF29}"/>
              </a:ext>
            </a:extLst>
          </p:cNvPr>
          <p:cNvCxnSpPr/>
          <p:nvPr userDrawn="1"/>
        </p:nvCxnSpPr>
        <p:spPr>
          <a:xfrm>
            <a:off x="399392" y="6190591"/>
            <a:ext cx="114037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BB92B557-D76F-D362-D0FA-D7F02E422A1A}"/>
              </a:ext>
            </a:extLst>
          </p:cNvPr>
          <p:cNvSpPr txBox="1"/>
          <p:nvPr userDrawn="1"/>
        </p:nvSpPr>
        <p:spPr>
          <a:xfrm>
            <a:off x="9028385" y="6327228"/>
            <a:ext cx="2869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b="1" i="1">
                <a:latin typeface="Cambria" panose="02040503050406030204" pitchFamily="18" charset="0"/>
              </a:rPr>
              <a:t>Oog voor voedsel  • Hart voor mensen</a:t>
            </a:r>
          </a:p>
        </p:txBody>
      </p:sp>
    </p:spTree>
    <p:extLst>
      <p:ext uri="{BB962C8B-B14F-4D97-AF65-F5344CB8AC3E}">
        <p14:creationId xmlns:p14="http://schemas.microsoft.com/office/powerpoint/2010/main" val="374706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voedselbankennederland.n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voedselbankennederland.n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voedselbankennederland.n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schooltv.nl/video-item/wat-doet-de-voedselbank-armoede-bestrijden-en-voedselverspilling-tegengaan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RNuzVoZ_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35A23-4237-21F1-E76E-D632BE1C0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F6AA86-581D-E722-59ED-66D32E573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231AB5-C8D3-C4A7-705A-6DB4BFFA16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31356"/>
            <a:ext cx="12192001" cy="6311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D0A4E-D47A-CC85-9B64-42A96DE928B2}"/>
              </a:ext>
            </a:extLst>
          </p:cNvPr>
          <p:cNvSpPr txBox="1"/>
          <p:nvPr/>
        </p:nvSpPr>
        <p:spPr>
          <a:xfrm>
            <a:off x="1438940" y="3782992"/>
            <a:ext cx="6407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Lesmateriaal </a:t>
            </a:r>
          </a:p>
          <a:p>
            <a:r>
              <a:rPr lang="nl-NL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voor Basisschool</a:t>
            </a:r>
          </a:p>
        </p:txBody>
      </p:sp>
    </p:spTree>
    <p:extLst>
      <p:ext uri="{BB962C8B-B14F-4D97-AF65-F5344CB8AC3E}">
        <p14:creationId xmlns:p14="http://schemas.microsoft.com/office/powerpoint/2010/main" val="246185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49F88-55D2-F620-13F7-41D36140C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64957-7105-2A54-02EB-FEEDA684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Maak een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F37ED-F174-2F37-2C40-0F1DC4DAB9E9}"/>
              </a:ext>
            </a:extLst>
          </p:cNvPr>
          <p:cNvSpPr txBox="1"/>
          <p:nvPr/>
        </p:nvSpPr>
        <p:spPr>
          <a:xfrm>
            <a:off x="402004" y="1051034"/>
            <a:ext cx="735178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400" u="sng" spc="-1" dirty="0">
              <a:solidFill>
                <a:srgbClr val="0000FF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Willen </a:t>
            </a:r>
            <a:r>
              <a:rPr lang="en-GB" sz="240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jullie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helpen</a:t>
            </a:r>
            <a:r>
              <a:rPr lang="en-GB" sz="2400" b="1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met </a:t>
            </a:r>
            <a:r>
              <a:rPr lang="en-GB" sz="2400" b="1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een</a:t>
            </a:r>
            <a:r>
              <a:rPr lang="en-GB" sz="2400" b="1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400" b="1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inzamelingsactie</a:t>
            </a:r>
            <a:r>
              <a:rPr lang="en-GB" sz="2400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?</a:t>
            </a:r>
            <a:endParaRPr lang="en-GB" sz="2400" strike="noStrike" spc="-1" dirty="0">
              <a:solidFill>
                <a:srgbClr val="000000"/>
              </a:solidFill>
              <a:latin typeface="Helvetica" panose="020B0604020202020204" pitchFamily="34" charset="0"/>
              <a:ea typeface="WenQuanYi Zen Hei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Hoe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40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zou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je </a:t>
            </a:r>
            <a:r>
              <a:rPr lang="en-GB" sz="240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dit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40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willen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40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doen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Welke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mensen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40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kunnen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40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helpen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met </a:t>
            </a:r>
            <a:r>
              <a:rPr lang="en-GB" sz="240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inzamelen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Hoe </a:t>
            </a:r>
            <a:r>
              <a:rPr lang="en-GB" sz="240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gaan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40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jullie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het </a:t>
            </a:r>
            <a:r>
              <a:rPr lang="en-GB" sz="2400" b="1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aanpakken</a:t>
            </a:r>
            <a:r>
              <a:rPr lang="en-GB" sz="240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Zullen</a:t>
            </a:r>
            <a:r>
              <a:rPr lang="en-GB" sz="24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we </a:t>
            </a:r>
            <a:r>
              <a:rPr lang="en-GB" sz="2400" b="1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een</a:t>
            </a:r>
            <a:r>
              <a:rPr lang="en-GB" sz="2400" b="1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datum </a:t>
            </a:r>
            <a:r>
              <a:rPr lang="en-GB" sz="24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afspreken</a:t>
            </a:r>
            <a:r>
              <a:rPr lang="en-GB" sz="24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GB" sz="240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860A9-237D-C206-856A-04894D08183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2670" y="0"/>
            <a:ext cx="4049330" cy="2275024"/>
          </a:xfrm>
          <a:prstGeom prst="rect">
            <a:avLst/>
          </a:prstGeom>
          <a:ln w="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CDAB7E-FCE8-AE16-637A-9D0B85992B13}"/>
              </a:ext>
            </a:extLst>
          </p:cNvPr>
          <p:cNvSpPr txBox="1"/>
          <p:nvPr/>
        </p:nvSpPr>
        <p:spPr>
          <a:xfrm>
            <a:off x="6351442" y="4916575"/>
            <a:ext cx="531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Vanaf vandaag ben jij onze </a:t>
            </a:r>
            <a:r>
              <a:rPr lang="nl-NL" sz="28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beste boodschapper</a:t>
            </a:r>
            <a:r>
              <a:rPr lang="nl-NL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260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EC762-6D54-638D-BFA0-0302D7EB3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22E4637-B180-0F92-FFB3-CFBFE3221EC9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7695127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De ideale boodschappenlijst voor klanten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00BD30F-739D-BA8A-949F-716E0825F0F0}"/>
              </a:ext>
            </a:extLst>
          </p:cNvPr>
          <p:cNvSpPr txBox="1">
            <a:spLocks/>
          </p:cNvSpPr>
          <p:nvPr/>
        </p:nvSpPr>
        <p:spPr>
          <a:xfrm>
            <a:off x="523840" y="1157591"/>
            <a:ext cx="5047620" cy="488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Groente en fruit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Volkorenpasta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Couscous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Zilvervlies- of meergranenrijst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Peulvruchten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Houdbare zuivelproducten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Smeerkaas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Eieren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Olie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132AB5-D6A4-47E4-1824-E85644EDC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17" y="1860122"/>
            <a:ext cx="5665706" cy="32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0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054A94-5BB1-4518-3975-DD5C8AB24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980" y="1203766"/>
            <a:ext cx="6887745" cy="4151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0C470B-B214-ABDA-52EE-CAAD917AD6A8}"/>
              </a:ext>
            </a:extLst>
          </p:cNvPr>
          <p:cNvSpPr txBox="1"/>
          <p:nvPr/>
        </p:nvSpPr>
        <p:spPr>
          <a:xfrm>
            <a:off x="590310" y="1203766"/>
            <a:ext cx="3248043" cy="29258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b="1" dirty="0">
                <a:solidFill>
                  <a:schemeClr val="accent2"/>
                </a:solidFill>
                <a:latin typeface="Helvetica"/>
                <a:cs typeface="Helvetica"/>
              </a:rPr>
              <a:t>Wist je dit?</a:t>
            </a:r>
            <a:endParaRPr lang="nl-NL" dirty="0">
              <a:solidFill>
                <a:schemeClr val="accent2"/>
              </a:solidFill>
            </a:endParaRPr>
          </a:p>
          <a:p>
            <a:endParaRPr lang="nl-NL" sz="4000" b="1" dirty="0">
              <a:solidFill>
                <a:schemeClr val="accent2"/>
              </a:solidFill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nl-NL" sz="2400" b="1" dirty="0">
                <a:latin typeface="Helvetica"/>
                <a:cs typeface="Helvetica"/>
              </a:rPr>
              <a:t>1 op de 9 </a:t>
            </a:r>
            <a:r>
              <a:rPr lang="nl-NL" sz="2400" dirty="0">
                <a:latin typeface="Helvetica"/>
                <a:cs typeface="Helvetica"/>
              </a:rPr>
              <a:t>kinderen leeft in Nederland in armoede</a:t>
            </a:r>
            <a:endParaRPr lang="nl-NL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16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550F7-ED62-17AD-7EA4-AA84AE199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240C0-C6EC-A9B3-6BA7-7577A9DD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1271160"/>
            <a:ext cx="9708703" cy="66215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 vraag: 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kan het komen dat je hulp nodig hebt van 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Voedselbank?</a:t>
            </a: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DA141-09D8-04B0-173B-C3CE5492BC46}"/>
              </a:ext>
            </a:extLst>
          </p:cNvPr>
          <p:cNvSpPr txBox="1"/>
          <p:nvPr/>
        </p:nvSpPr>
        <p:spPr>
          <a:xfrm>
            <a:off x="598677" y="2074206"/>
            <a:ext cx="7351783" cy="438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2000" spc="-1" dirty="0">
              <a:solidFill>
                <a:srgbClr val="000000"/>
              </a:solidFill>
              <a:latin typeface="Helvetica" panose="020B0604020202020204" pitchFamily="34" charset="0"/>
              <a:ea typeface="WenQuanYi Zen Hei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Geen </a:t>
            </a:r>
            <a:r>
              <a:rPr lang="en-GB" sz="2000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werk</a:t>
            </a:r>
            <a:r>
              <a:rPr lang="en-GB" sz="2000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000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meer</a:t>
            </a:r>
            <a:endParaRPr lang="en-GB" sz="2000" b="0" strike="noStrike" spc="-1" dirty="0">
              <a:solidFill>
                <a:srgbClr val="000000"/>
              </a:solidFill>
              <a:latin typeface="Helvetica" panose="020B0604020202020204" pitchFamily="34" charset="0"/>
              <a:ea typeface="WenQuanYi Zen Hei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Schulden</a:t>
            </a:r>
            <a:endParaRPr lang="en-GB" sz="20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Te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laag</a:t>
            </a:r>
            <a:r>
              <a:rPr lang="en-GB" sz="20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inkomen</a:t>
            </a:r>
            <a:endParaRPr lang="en-GB" sz="20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Gevlucht</a:t>
            </a:r>
            <a:r>
              <a:rPr lang="en-GB" sz="20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Gescheiden</a:t>
            </a:r>
            <a:endParaRPr lang="en-GB" sz="20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Lang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ziek</a:t>
            </a:r>
            <a:r>
              <a:rPr lang="en-GB" sz="20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DejaVu Sans"/>
                <a:cs typeface="Helvetica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nl-NL" sz="2000" b="0" strike="noStrike" spc="-1" dirty="0">
              <a:solidFill>
                <a:srgbClr val="000000"/>
              </a:solidFill>
              <a:latin typeface="Arial"/>
              <a:ea typeface="WenQuanYi Zen Hei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1D913-F9E8-1087-325B-40DE7647366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84961" y="2674657"/>
            <a:ext cx="6611391" cy="279047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3435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FEFA-8467-F327-A892-F8AC533C4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0A8E2-5C41-623D-2F82-2B2C6E05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27" y="1672388"/>
            <a:ext cx="4512849" cy="66215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 vraag: 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vaak krijg je eten van 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Voedselbank?</a:t>
            </a: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48D63-D7EF-03AD-C1AB-CC9E6C178E9E}"/>
              </a:ext>
            </a:extLst>
          </p:cNvPr>
          <p:cNvSpPr txBox="1"/>
          <p:nvPr/>
        </p:nvSpPr>
        <p:spPr>
          <a:xfrm>
            <a:off x="645927" y="2766871"/>
            <a:ext cx="4797944" cy="3913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2000" spc="-1" dirty="0">
              <a:solidFill>
                <a:srgbClr val="000000"/>
              </a:solidFill>
              <a:latin typeface="Helvetica" panose="020B0604020202020204" pitchFamily="34" charset="0"/>
              <a:ea typeface="WenQuanYi Zen Hei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1x per week</a:t>
            </a:r>
            <a:endParaRPr lang="en-GB" sz="32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Voor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ongeveer</a:t>
            </a:r>
            <a:r>
              <a:rPr lang="en-GB" sz="32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3 </a:t>
            </a:r>
            <a:r>
              <a:rPr lang="en-GB" sz="3200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dagen</a:t>
            </a:r>
            <a:endParaRPr lang="en-GB" sz="32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2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2000" b="0" strike="noStrike" spc="-1" dirty="0">
              <a:solidFill>
                <a:srgbClr val="000000"/>
              </a:solidFill>
              <a:latin typeface="Helvetica" panose="020B0604020202020204" pitchFamily="34" charset="0"/>
              <a:ea typeface="WenQuanYi Zen Hei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552B3-5087-EACE-DF0E-8F15A432DB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554" y="1132850"/>
            <a:ext cx="5472828" cy="47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6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77B4B25D-661C-2F61-31D9-14E016BF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388884"/>
            <a:ext cx="2193336" cy="662150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Vragen?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58F6A-80A5-1A7A-0602-25C480F21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76" y="378251"/>
            <a:ext cx="4528948" cy="52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7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1D4B5-5B06-6F69-76A1-1D43A200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7CDD2F5-C0CE-E238-0374-CD2072586C4D}"/>
              </a:ext>
            </a:extLst>
          </p:cNvPr>
          <p:cNvSpPr txBox="1"/>
          <p:nvPr/>
        </p:nvSpPr>
        <p:spPr>
          <a:xfrm>
            <a:off x="2822248" y="626338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000" b="0" i="0" u="sng" strike="noStrike">
                <a:solidFill>
                  <a:srgbClr val="0000FF"/>
                </a:solidFill>
                <a:effectLst/>
                <a:latin typeface="Helvetica" pitchFamily="2" charset="0"/>
                <a:hlinkClick r:id="rId2"/>
              </a:rPr>
              <a:t>www.voedselbankennederland.nl</a:t>
            </a:r>
            <a:endParaRPr lang="nl-NL" sz="20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A27CEEA-DA58-ACDC-36BA-06E86A99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6" y="728630"/>
            <a:ext cx="4480952" cy="47572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Herkenbaar?</a:t>
            </a:r>
            <a:b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Praat met je docent of ouders </a:t>
            </a:r>
            <a:r>
              <a:rPr lang="nl-NL" sz="3200" b="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google </a:t>
            </a:r>
            <a:r>
              <a:rPr lang="nl-NL" sz="32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nl-NL" sz="32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Voedselbanken</a:t>
            </a:r>
            <a:r>
              <a:rPr lang="nl-NL" sz="32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gratis boodschappen’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95DD3-B6B8-CC46-145D-960338789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14" y="194507"/>
            <a:ext cx="5583194" cy="58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2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F007E-562F-79C5-35C6-D905E4D3D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610BF3D-F126-72C5-E96C-A252ADDA731D}"/>
              </a:ext>
            </a:extLst>
          </p:cNvPr>
          <p:cNvSpPr txBox="1"/>
          <p:nvPr/>
        </p:nvSpPr>
        <p:spPr>
          <a:xfrm>
            <a:off x="2822248" y="626338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000" b="0" i="0" u="sng" strike="noStrike">
                <a:solidFill>
                  <a:srgbClr val="0000FF"/>
                </a:solidFill>
                <a:effectLst/>
                <a:latin typeface="Helvetica" pitchFamily="2" charset="0"/>
                <a:hlinkClick r:id="rId2"/>
              </a:rPr>
              <a:t>www.voedselbankennederland.nl</a:t>
            </a:r>
            <a:endParaRPr lang="nl-NL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C8208-83B7-8D40-CF15-DB334ED9C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0" y="1051034"/>
            <a:ext cx="7378996" cy="498960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1E8088E-1015-BCCC-9DBB-B50D839B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2" y="388884"/>
            <a:ext cx="6192793" cy="66215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Bedankt 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voor je aandacht</a:t>
            </a:r>
          </a:p>
        </p:txBody>
      </p:sp>
    </p:spTree>
    <p:extLst>
      <p:ext uri="{BB962C8B-B14F-4D97-AF65-F5344CB8AC3E}">
        <p14:creationId xmlns:p14="http://schemas.microsoft.com/office/powerpoint/2010/main" val="259551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F5558-CFEA-7BC3-3BF4-0DCC46C3B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2E71915-630D-FE0D-3653-E1D471B3363F}"/>
              </a:ext>
            </a:extLst>
          </p:cNvPr>
          <p:cNvSpPr txBox="1"/>
          <p:nvPr/>
        </p:nvSpPr>
        <p:spPr>
          <a:xfrm>
            <a:off x="2822248" y="626338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000" b="0" i="0" u="sng" strike="noStrike">
                <a:solidFill>
                  <a:srgbClr val="0000FF"/>
                </a:solidFill>
                <a:effectLst/>
                <a:latin typeface="Helvetica" pitchFamily="2" charset="0"/>
                <a:hlinkClick r:id="rId2"/>
              </a:rPr>
              <a:t>www.voedselbankennederland.nl</a:t>
            </a:r>
            <a:endParaRPr lang="nl-NL" sz="20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306A699-CAFC-F23D-E9C4-A5A6BAC8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2" y="388884"/>
            <a:ext cx="3672877" cy="66215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 sheets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CF238-6A22-15D1-C740-2BC20BD65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14" y="194507"/>
            <a:ext cx="5583194" cy="58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9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5D485-0C1D-5E62-8005-521897597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E218A-6BEF-DB57-4712-2F7A204EDC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>
                <a:solidFill>
                  <a:srgbClr val="EE740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Voedselbank [locatie]</a:t>
            </a:r>
            <a:br>
              <a:rPr lang="nl-NL" sz="32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nl-NL" sz="3200" b="0" dirty="0">
              <a:solidFill>
                <a:srgbClr val="EE740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2ADAF72-B58C-0B47-0CD7-B06110933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394" y="206082"/>
            <a:ext cx="3644723" cy="3407024"/>
          </a:xfrm>
          <a:prstGeom prst="rect">
            <a:avLst/>
          </a:prstGeom>
        </p:spPr>
      </p:pic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E4D5151A-C0E9-875C-080F-8ABF77E3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019283"/>
            <a:ext cx="8101081" cy="5553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ct val="100000"/>
            </a:pPr>
            <a:r>
              <a:rPr lang="nl-NL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Opgericht:</a:t>
            </a:r>
          </a:p>
          <a:p>
            <a:pPr>
              <a:lnSpc>
                <a:spcPct val="100000"/>
              </a:lnSpc>
              <a:buSzPct val="100000"/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kengetallen: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 sz="2000" spc="-6" dirty="0" err="1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Xx</a:t>
            </a: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aantal klanten = xx aantal voedselpakketten per week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 sz="2000" spc="-6" dirty="0" err="1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Xx</a:t>
            </a: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aantal vrijwilligers</a:t>
            </a:r>
          </a:p>
          <a:p>
            <a:pPr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Werkwijze: </a:t>
            </a:r>
          </a:p>
          <a:p>
            <a:pPr lvl="1"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Winkel, afgiftepunt</a:t>
            </a:r>
          </a:p>
          <a:p>
            <a:pPr lvl="1"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Wanneer afhalen/ winkelen</a:t>
            </a:r>
          </a:p>
          <a:p>
            <a:pPr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Werken samen met: </a:t>
            </a:r>
          </a:p>
          <a:p>
            <a:pPr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Waar we trots op zijn:</a:t>
            </a:r>
          </a:p>
          <a:p>
            <a:pPr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Onze belangrijkste donateurs:</a:t>
            </a:r>
          </a:p>
          <a:p>
            <a:pPr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Zelf aanvullen</a:t>
            </a:r>
          </a:p>
        </p:txBody>
      </p:sp>
    </p:spTree>
    <p:extLst>
      <p:ext uri="{BB962C8B-B14F-4D97-AF65-F5344CB8AC3E}">
        <p14:creationId xmlns:p14="http://schemas.microsoft.com/office/powerpoint/2010/main" val="18976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CFB77-2A95-C3FC-28BB-35F7C30A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6256A-7D3B-C196-882D-ABBE31F5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6" y="1250121"/>
            <a:ext cx="6097772" cy="2907209"/>
          </a:xfrm>
        </p:spPr>
        <p:txBody>
          <a:bodyPr>
            <a:normAutofit/>
          </a:bodyPr>
          <a:lstStyle/>
          <a:p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Wie heeft er wel eens van 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Voedselbank gehoord?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F0AFA6-5940-93E0-9E62-DA18D1E00FB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17759" y="1137670"/>
            <a:ext cx="5264216" cy="360445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4928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9F99F-F35A-4554-FE8F-A8650E5DE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4137B-3DBA-1A5B-FA7B-1A316266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Onze ambassadeurs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6C272-D739-96D6-A46D-87B9382D4889}"/>
              </a:ext>
            </a:extLst>
          </p:cNvPr>
          <p:cNvSpPr txBox="1"/>
          <p:nvPr/>
        </p:nvSpPr>
        <p:spPr>
          <a:xfrm>
            <a:off x="399393" y="940318"/>
            <a:ext cx="9341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i="0">
                <a:solidFill>
                  <a:srgbClr val="50505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helpen om bekendheid te geven aan het werk van de voedselbank.</a:t>
            </a:r>
            <a:endParaRPr lang="nl-NL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6B1E13-BD47-3D0C-1E26-FD8408B1DC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82" y="1336324"/>
            <a:ext cx="8373867" cy="2575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E0EF28-5521-A099-7ABB-0BC4643EA1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82" y="3911563"/>
            <a:ext cx="7098713" cy="22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9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451EC-C209-EF33-B873-29A818E27953}"/>
              </a:ext>
            </a:extLst>
          </p:cNvPr>
          <p:cNvSpPr txBox="1"/>
          <p:nvPr/>
        </p:nvSpPr>
        <p:spPr>
          <a:xfrm>
            <a:off x="579482" y="339615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https://youtu.be/nnLWZ12ER5A?si=JFBVQXxs0SskJZqz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C99AC-F5BD-0B56-D8C3-C42D652E63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14" y="1128955"/>
            <a:ext cx="4513514" cy="2244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656E4E-BFDB-59BD-2295-358713F19128}"/>
              </a:ext>
            </a:extLst>
          </p:cNvPr>
          <p:cNvSpPr txBox="1"/>
          <p:nvPr/>
        </p:nvSpPr>
        <p:spPr>
          <a:xfrm>
            <a:off x="5993068" y="344862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https://youtu.be/4czBOV5q9lM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C02EC1-4B18-C46D-0D77-042C7CB2ED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28955"/>
            <a:ext cx="3793155" cy="22569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207D69-CDD7-7044-D992-697E5314A36A}"/>
              </a:ext>
            </a:extLst>
          </p:cNvPr>
          <p:cNvSpPr txBox="1">
            <a:spLocks/>
          </p:cNvSpPr>
          <p:nvPr/>
        </p:nvSpPr>
        <p:spPr>
          <a:xfrm>
            <a:off x="399393" y="388884"/>
            <a:ext cx="11403724" cy="6621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Filmpjes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FC109-7831-2CD6-AC99-C88D6BAC38D9}"/>
              </a:ext>
            </a:extLst>
          </p:cNvPr>
          <p:cNvSpPr txBox="1"/>
          <p:nvPr/>
        </p:nvSpPr>
        <p:spPr>
          <a:xfrm>
            <a:off x="618940" y="5769148"/>
            <a:ext cx="6390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Wat doet de voedselbank? | </a:t>
            </a:r>
            <a:r>
              <a:rPr lang="nl-NL" dirty="0" err="1">
                <a:hlinkClick r:id="rId5"/>
              </a:rPr>
              <a:t>Schooltv</a:t>
            </a:r>
            <a:endParaRPr lang="nl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559A0-27E5-52CA-27AA-A70B563CCD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40" y="3878709"/>
            <a:ext cx="4253427" cy="18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0542A-2166-81FC-D836-3982FD82F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647C8EB1-A619-8E7A-A8A3-5BF869C6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2" y="388884"/>
            <a:ext cx="3672877" cy="148244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 voorbereiding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CC6387-B5EE-6303-43F5-9D09078ABC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720" y="196980"/>
            <a:ext cx="3534183" cy="4004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65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7D4CA-A78D-C3CA-DE14-86CBB1243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B92D3D5-91E4-3289-DDBC-BFA288DD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51" y="1107341"/>
            <a:ext cx="5435350" cy="4183116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Placemats </a:t>
            </a:r>
            <a: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maken</a:t>
            </a:r>
            <a:b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Print </a:t>
            </a:r>
            <a: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afbeeldingen op A4</a:t>
            </a:r>
            <a:b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Knip in 4 ongeveer gelijke stukken</a:t>
            </a:r>
            <a:b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Plastificeer</a:t>
            </a:r>
            <a: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indien mogelijk of plak op karton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3052B-E2D5-7D10-B220-E6CC6130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209" y="1311132"/>
            <a:ext cx="3086346" cy="38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4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B7C0B-2434-3684-A248-B2C104E3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C12A7-A2C9-6694-6E08-29A2EF737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060" y="85526"/>
            <a:ext cx="5867797" cy="6686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98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36611-11B4-CF02-3675-2488CEB8E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C7DEF-E415-AEA5-733F-90D753DE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467" y="126660"/>
            <a:ext cx="5828628" cy="6604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951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67120-3418-093F-66CD-4EC2E94ED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C96F188-F25C-E9DC-5A8A-54578AAC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109" y="43543"/>
            <a:ext cx="5823319" cy="6693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102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10720-4C1A-137C-83E7-93950514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6D816-55B7-0334-1E2A-1410881BE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60" y="182526"/>
            <a:ext cx="5115654" cy="64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4B91F-23EC-CE41-5D68-EAFD0D87E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8DEE47-EA56-F8F4-B23E-BAE8BE99A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2"/>
          <a:stretch/>
        </p:blipFill>
        <p:spPr>
          <a:xfrm>
            <a:off x="3525003" y="35882"/>
            <a:ext cx="5521025" cy="67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02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4AE7B-4EFA-E43D-E9F6-B9C1C75B2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39008-4EE4-58C5-6612-26039390A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37" y="120112"/>
            <a:ext cx="5577154" cy="66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2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DD542-621D-8468-ECC6-8CCC2751A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B0C2B-A3CB-CE01-6DFA-41B9B7E9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Deze les gaat over 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Voedselbank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E133F7-2DDA-085B-3554-5D252857F903}"/>
              </a:ext>
            </a:extLst>
          </p:cNvPr>
          <p:cNvSpPr txBox="1"/>
          <p:nvPr/>
        </p:nvSpPr>
        <p:spPr>
          <a:xfrm>
            <a:off x="676497" y="1600532"/>
            <a:ext cx="6097772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WenQuanYi Zen Hei"/>
              </a:rPr>
              <a:t>Placemat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  <a:ea typeface="WenQuanYi Zen Hei"/>
              </a:rPr>
              <a:t>opdracht</a:t>
            </a:r>
            <a:endParaRPr lang="en-GB" sz="2400" b="0" strike="noStrike" spc="-1" dirty="0">
              <a:solidFill>
                <a:srgbClr val="000000"/>
              </a:solidFill>
              <a:latin typeface="Arial"/>
              <a:ea typeface="WenQuanYi Zen He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  <a:ea typeface="WenQuanYi Zen Hei"/>
              </a:rPr>
              <a:t>Kletspot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WenQuanYi Zen Hei"/>
              </a:rPr>
              <a:t> in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  <a:ea typeface="WenQuanYi Zen Hei"/>
              </a:rPr>
              <a:t>groepjes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WenQuanYi Zen Hei"/>
              </a:rPr>
              <a:t>Het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  <a:ea typeface="WenQuanYi Zen Hei"/>
              </a:rPr>
              <a:t>verhaal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WenQuanYi Zen Hei"/>
              </a:rPr>
              <a:t> van Donavan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spc="-1" dirty="0" err="1">
                <a:solidFill>
                  <a:srgbClr val="000000"/>
                </a:solidFill>
                <a:latin typeface="Arial"/>
              </a:rPr>
              <a:t>Gespreksvragen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101609-C1E5-A358-C08B-6357251FA70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613620">
            <a:off x="5944929" y="1538949"/>
            <a:ext cx="4486496" cy="378010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83643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CA86F-F302-A01D-3B7B-13BD23271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DD67E-4912-9388-0E5B-B53B8E1D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823" y="79014"/>
            <a:ext cx="5923719" cy="66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4032A-5973-FB06-F3FF-2194C1790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C176A9-BE96-7995-D170-6C20C8D6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166" y="100920"/>
            <a:ext cx="5768891" cy="6630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214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56AD6-B965-5018-CD5D-C0191A52D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C629A-8DCC-92DE-98A4-012D0363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60" y="527107"/>
            <a:ext cx="5799388" cy="4002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Het kletspotten-spel: </a:t>
            </a:r>
            <a:b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Zet op elke tafel een </a:t>
            </a:r>
            <a:r>
              <a:rPr lang="nl-NL" sz="3200" b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kletspot</a:t>
            </a:r>
            <a: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met daarin de 8 vragen op aparte briefjes + </a:t>
            </a:r>
            <a: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dobbelsteen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76BD7-D881-752D-9DF1-23A96CEFF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328" y="1457420"/>
            <a:ext cx="3405011" cy="31472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45282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B3848-99B8-6D88-DF62-14A8EDF58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BDCCC-BB29-81FB-1831-47EBA956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388883"/>
            <a:ext cx="6745686" cy="14611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Verzamel </a:t>
            </a:r>
            <a: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 jampotten</a:t>
            </a:r>
            <a:b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Print de logo’s voor op </a:t>
            </a:r>
            <a: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nl-NL" sz="320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kletspot</a:t>
            </a:r>
            <a:b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Print de vragen </a:t>
            </a:r>
            <a: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uit en knip in stroken</a:t>
            </a:r>
            <a:b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Dobbelsteen erbij en klaar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7B186-3840-AD22-7314-286C74488C2A}"/>
              </a:ext>
            </a:extLst>
          </p:cNvPr>
          <p:cNvSpPr txBox="1"/>
          <p:nvPr/>
        </p:nvSpPr>
        <p:spPr>
          <a:xfrm>
            <a:off x="486437" y="2199358"/>
            <a:ext cx="10635217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spc="-1" dirty="0" err="1">
                <a:solidFill>
                  <a:srgbClr val="000000"/>
                </a:solidFill>
                <a:latin typeface="Arial"/>
                <a:ea typeface="WenQuanYi Zen Hei"/>
              </a:rPr>
              <a:t>Kletspot</a:t>
            </a:r>
            <a:r>
              <a:rPr lang="en-GB" sz="3600" spc="-1" dirty="0">
                <a:solidFill>
                  <a:srgbClr val="000000"/>
                </a:solidFill>
                <a:latin typeface="Arial"/>
                <a:ea typeface="WenQuanYi Zen Hei"/>
              </a:rPr>
              <a:t>		</a:t>
            </a:r>
            <a:r>
              <a:rPr lang="en-GB" sz="3600" spc="-1" dirty="0" err="1">
                <a:solidFill>
                  <a:srgbClr val="000000"/>
                </a:solidFill>
                <a:latin typeface="Arial"/>
                <a:ea typeface="WenQuanYi Zen Hei"/>
              </a:rPr>
              <a:t>Kletspot</a:t>
            </a:r>
            <a:r>
              <a:rPr lang="en-GB" sz="3600" spc="-1" dirty="0">
                <a:solidFill>
                  <a:srgbClr val="000000"/>
                </a:solidFill>
                <a:latin typeface="Arial"/>
                <a:ea typeface="WenQuanYi Zen Hei"/>
              </a:rPr>
              <a:t>		</a:t>
            </a:r>
            <a:r>
              <a:rPr lang="en-GB" sz="3600" spc="-1" dirty="0" err="1">
                <a:solidFill>
                  <a:srgbClr val="000000"/>
                </a:solidFill>
                <a:latin typeface="Arial"/>
                <a:ea typeface="WenQuanYi Zen Hei"/>
              </a:rPr>
              <a:t>Kletspot</a:t>
            </a:r>
            <a:r>
              <a:rPr lang="en-GB" sz="3600" spc="-1" dirty="0">
                <a:solidFill>
                  <a:srgbClr val="000000"/>
                </a:solidFill>
                <a:latin typeface="Arial"/>
                <a:ea typeface="WenQuanYi Zen Hei"/>
              </a:rPr>
              <a:t>		</a:t>
            </a:r>
            <a:r>
              <a:rPr lang="en-GB" sz="3600" spc="-1" dirty="0" err="1">
                <a:solidFill>
                  <a:srgbClr val="000000"/>
                </a:solidFill>
                <a:latin typeface="Arial"/>
                <a:ea typeface="WenQuanYi Zen Hei"/>
              </a:rPr>
              <a:t>Kletspot</a:t>
            </a:r>
            <a:endParaRPr lang="nl-NL" sz="36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DF72FD-3F1C-68E5-0311-92BF5C4E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36" y="3352843"/>
            <a:ext cx="2247900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F5C5B9B-8D5D-9552-AB18-A73CBD30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966" y="3352844"/>
            <a:ext cx="2247900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350DEA-A76F-C6F7-40F9-CA0831EB8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396" y="3352844"/>
            <a:ext cx="2247900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C282B4BF-B2A3-C938-73E1-735FA6D0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8826" y="3376604"/>
            <a:ext cx="2247900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DFA01-39D0-6E6D-55FD-7F049AE37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9FCB95-09FE-F518-4C0A-862887A54703}"/>
              </a:ext>
            </a:extLst>
          </p:cNvPr>
          <p:cNvSpPr txBox="1"/>
          <p:nvPr/>
        </p:nvSpPr>
        <p:spPr>
          <a:xfrm>
            <a:off x="863451" y="763955"/>
            <a:ext cx="10635217" cy="4317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GB" sz="2400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Wat is je </a:t>
            </a:r>
            <a:r>
              <a:rPr lang="en-GB" sz="2400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lievelingseten</a:t>
            </a:r>
            <a:r>
              <a:rPr lang="en-GB" sz="2400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?</a:t>
            </a:r>
            <a:r>
              <a:rPr lang="nl-NL" sz="24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nl-NL" sz="24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denk je dat de Voedselbank doet?</a:t>
            </a:r>
          </a:p>
          <a:p>
            <a:pPr>
              <a:lnSpc>
                <a:spcPct val="300000"/>
              </a:lnSpc>
            </a:pPr>
            <a:r>
              <a:rPr lang="nl-NL" sz="24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zou de Voedselbank aan eten komen?</a:t>
            </a:r>
          </a:p>
          <a:p>
            <a:pPr>
              <a:lnSpc>
                <a:spcPct val="3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Heb je wel eens iets willen kopen, maar had je te weinig geld? </a:t>
            </a:r>
            <a:endParaRPr lang="nl-NL" sz="2400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31F30-3EC0-C320-1028-476E0EFEB6B3}"/>
              </a:ext>
            </a:extLst>
          </p:cNvPr>
          <p:cNvSpPr txBox="1"/>
          <p:nvPr/>
        </p:nvSpPr>
        <p:spPr>
          <a:xfrm>
            <a:off x="693332" y="146915"/>
            <a:ext cx="74348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200" b="1" i="0" u="none" strike="noStrike" kern="1200" cap="none" spc="-15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Print 8 x de vragen </a:t>
            </a:r>
            <a:r>
              <a:rPr kumimoji="0" lang="nl-NL" sz="3200" b="0" i="0" u="none" strike="noStrike" kern="1200" cap="none" spc="-15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uit en knip in stroken</a:t>
            </a:r>
            <a:br>
              <a:rPr kumimoji="0" lang="nl-NL" sz="3200" b="0" i="0" u="none" strike="noStrike" kern="1200" cap="none" spc="-15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908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4A924-293A-A8E1-E535-39EC59FE5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A3198B-465B-3200-A081-F226A01AF873}"/>
              </a:ext>
            </a:extLst>
          </p:cNvPr>
          <p:cNvSpPr txBox="1"/>
          <p:nvPr/>
        </p:nvSpPr>
        <p:spPr>
          <a:xfrm>
            <a:off x="404037" y="753323"/>
            <a:ext cx="11685181" cy="5425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nl-NL" sz="24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zou jij het vinden als je ouders een tijdje boodschappen doen bij </a:t>
            </a:r>
            <a:r>
              <a:rPr lang="nl-NL" sz="2400" spc="-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voedselbank</a:t>
            </a:r>
            <a:r>
              <a:rPr lang="nl-NL" sz="24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</a:p>
          <a:p>
            <a:pPr>
              <a:lnSpc>
                <a:spcPct val="300000"/>
              </a:lnSpc>
            </a:pPr>
            <a:r>
              <a:rPr lang="nl-NL" sz="24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Stel dat je ziet dat iemand uit de klas geen eten bij zich heeft, wat doe je dan?</a:t>
            </a:r>
          </a:p>
          <a:p>
            <a:pPr>
              <a:lnSpc>
                <a:spcPct val="300000"/>
              </a:lnSpc>
            </a:pPr>
            <a:r>
              <a:rPr lang="nl-NL" sz="24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Zou je de Voedselbank willen helpen? Heb je een idee hoe?</a:t>
            </a:r>
          </a:p>
          <a:p>
            <a:pPr>
              <a:lnSpc>
                <a:spcPct val="300000"/>
              </a:lnSpc>
            </a:pPr>
            <a:r>
              <a:rPr lang="nl-NL" sz="24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Vind je dat iemand zich moet schamen als hij bij de Voedselbank komt voor eten?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021FF-43D7-E0C8-0BF2-A92DE298DE16}"/>
              </a:ext>
            </a:extLst>
          </p:cNvPr>
          <p:cNvSpPr txBox="1"/>
          <p:nvPr/>
        </p:nvSpPr>
        <p:spPr>
          <a:xfrm>
            <a:off x="404036" y="146915"/>
            <a:ext cx="86505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200" b="1" i="0" u="none" strike="noStrike" kern="1200" cap="none" spc="-15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Print 8 x de vragen </a:t>
            </a:r>
            <a:r>
              <a:rPr kumimoji="0" lang="nl-NL" sz="3200" b="0" i="0" u="none" strike="noStrike" kern="1200" cap="none" spc="-15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uit en knip in stroken (vervolg)</a:t>
            </a:r>
            <a:br>
              <a:rPr kumimoji="0" lang="nl-NL" sz="3200" b="0" i="0" u="none" strike="noStrike" kern="1200" cap="none" spc="-15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412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F3D3E-FCBB-C08B-9EC1-51A1EE678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64DE598D-34A6-297B-C2A8-F98C30E7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2" y="388884"/>
            <a:ext cx="5863185" cy="148244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Alternatief 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zonder placemats en </a:t>
            </a:r>
            <a:r>
              <a:rPr lang="nl-NL" b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kletspot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vragen stellen aan klas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517710-5A6B-F266-C14C-4FA70E7B37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720" y="196980"/>
            <a:ext cx="3534183" cy="4004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469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7CA19-BF0C-7E3E-392A-F16A4D352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66E64F7E-5AE4-D031-3996-6E990603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30" y="1562474"/>
            <a:ext cx="4030182" cy="2520427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1</a:t>
            </a: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is je lievelingseten? </a:t>
            </a:r>
            <a:b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B0E75-9FD7-AF9D-D112-2B331A5C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112" y="702726"/>
            <a:ext cx="4030182" cy="459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585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7EBBB-A7D5-CB04-5E6A-0E68A3D77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B893CB35-4F6A-1B5B-149F-3A76075A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29" y="1562474"/>
            <a:ext cx="4980683" cy="2520427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2</a:t>
            </a: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denk je dat de Voedselbank doet?</a:t>
            </a:r>
            <a:b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96170B-DD46-2F67-93E7-104A6DA25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90" y="909362"/>
            <a:ext cx="3534183" cy="4004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167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BC574-0026-D39A-9EE8-B345A585A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F138E0B9-75F6-9602-C063-5F6C0B97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29" y="1562474"/>
            <a:ext cx="4980683" cy="2520427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3</a:t>
            </a: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zou de Voedselbank aan eten komen?</a:t>
            </a:r>
            <a:b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B0DCE-40A8-03D2-F62B-6C3D940796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90" y="889970"/>
            <a:ext cx="3607980" cy="4147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16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42275-A7D6-BF5F-9D20-09A646308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FBE94-E756-56F4-4654-7E0BE14E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 de placemat opdracht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64D28-17DC-E1F4-5F10-B8812B212757}"/>
              </a:ext>
            </a:extLst>
          </p:cNvPr>
          <p:cNvSpPr txBox="1"/>
          <p:nvPr/>
        </p:nvSpPr>
        <p:spPr>
          <a:xfrm>
            <a:off x="518336" y="719959"/>
            <a:ext cx="572297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u="sng" spc="-1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Pak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een</a:t>
            </a:r>
            <a:r>
              <a:rPr lang="en-GB" sz="28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placemat-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kaartje</a:t>
            </a:r>
            <a:endParaRPr lang="en-GB" sz="2800" b="0" strike="noStrike" spc="-1" dirty="0">
              <a:solidFill>
                <a:srgbClr val="000000"/>
              </a:solidFill>
              <a:latin typeface="Helvetica" panose="020B0604020202020204" pitchFamily="34" charset="0"/>
              <a:ea typeface="WenQuanYi Zen Hei"/>
              <a:cs typeface="Helvetica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8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Zoek je </a:t>
            </a:r>
            <a:r>
              <a:rPr lang="en-GB" sz="28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groepje</a:t>
            </a:r>
            <a:r>
              <a:rPr lang="en-GB" sz="28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</a:t>
            </a:r>
            <a:r>
              <a:rPr lang="en-GB" sz="28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maak</a:t>
            </a:r>
            <a:r>
              <a:rPr lang="en-GB" sz="28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placemat </a:t>
            </a:r>
            <a:r>
              <a:rPr lang="en-GB" sz="28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compleet</a:t>
            </a:r>
            <a:endParaRPr lang="en-GB" sz="2800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8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</a:t>
            </a:r>
            <a:r>
              <a:rPr lang="en-GB" sz="28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zie</a:t>
            </a:r>
            <a:r>
              <a:rPr lang="en-GB" sz="28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je op je placemat?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8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 de </a:t>
            </a:r>
            <a:r>
              <a:rPr lang="en-GB" sz="28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kletspot</a:t>
            </a:r>
            <a:r>
              <a:rPr lang="en-GB" sz="28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opdracht</a:t>
            </a:r>
            <a:endParaRPr lang="en-GB" sz="2800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GB" sz="28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982E10-E5B3-2243-F33B-F0E4A087A1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736" y="157451"/>
            <a:ext cx="3355660" cy="2248291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E35711-9A0E-A109-28E7-52A9E393FA39}"/>
              </a:ext>
            </a:extLst>
          </p:cNvPr>
          <p:cNvCxnSpPr/>
          <p:nvPr/>
        </p:nvCxnSpPr>
        <p:spPr>
          <a:xfrm>
            <a:off x="8597736" y="157452"/>
            <a:ext cx="3355660" cy="213918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F16DC-8275-EBCC-A6F8-275A7B441777}"/>
              </a:ext>
            </a:extLst>
          </p:cNvPr>
          <p:cNvCxnSpPr>
            <a:cxnSpLocks/>
          </p:cNvCxnSpPr>
          <p:nvPr/>
        </p:nvCxnSpPr>
        <p:spPr>
          <a:xfrm flipV="1">
            <a:off x="8597736" y="157452"/>
            <a:ext cx="3355660" cy="22482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37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DF7C6-BDDC-02B0-17A5-A0AFDAAA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CF13113-61CB-599F-7DBF-E1CDF1B0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29" y="1562474"/>
            <a:ext cx="4980683" cy="2520427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4</a:t>
            </a: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Heb je wel eens iets willen kopen, maar had je te weinig geld? </a:t>
            </a:r>
            <a:b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503F9-02C3-FD1B-B0CD-88C25B7CF0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016" y="958890"/>
            <a:ext cx="3399798" cy="43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25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08AFF-29AD-F6F5-97B0-ED4B49DD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E30FA4B-C4F3-7F58-0B6D-C401313E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29" y="1562474"/>
            <a:ext cx="4980683" cy="2520427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5</a:t>
            </a: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zou jij het vinden als je ouders een tijdje boodschappen doen bij de voedselbank? </a:t>
            </a:r>
            <a:b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DA6FF-F1DF-1DDB-FD2D-80442F2120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699" y="909362"/>
            <a:ext cx="3445989" cy="41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1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D5534-F16B-9922-5DEE-B4175BC8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ADC13CE-E9E5-4771-C655-185FE62B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29" y="1562474"/>
            <a:ext cx="4980683" cy="2520427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6</a:t>
            </a: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Stel dat je ziet dat iemand uit de klas geen eten bij zich heeft, wat doe je dan?</a:t>
            </a:r>
            <a:b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353F04-A8D3-2EE8-E50C-997874DEF5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2"/>
          <a:stretch/>
        </p:blipFill>
        <p:spPr>
          <a:xfrm>
            <a:off x="6407890" y="787213"/>
            <a:ext cx="3456857" cy="42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67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B7029-7647-B511-51AD-2C0FF4B1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72DB6677-90C7-4FA9-BF12-E673C2DE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29" y="1562474"/>
            <a:ext cx="4980683" cy="2520427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7</a:t>
            </a: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Zou je de Voedselbank willen helpen? Heb je een idee hoe?</a:t>
            </a:r>
            <a:b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AE7DC2-FEBF-C4EF-4984-27B83D4D3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604" y="909362"/>
            <a:ext cx="3543766" cy="40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2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63A4E-A9CA-4F53-713F-EA852540B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416C17AB-95E0-5E60-F281-68C9675B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29" y="1562474"/>
            <a:ext cx="4980683" cy="2520427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8</a:t>
            </a: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6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Vind je dat iemand zich moet schamen als hij bij de Voedselbank komt voor eten?</a:t>
            </a:r>
            <a:br>
              <a:rPr lang="nl-NL" sz="36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AF98C-BB89-F024-FBC1-8524D4131A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90" y="808073"/>
            <a:ext cx="3576082" cy="411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43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F7A0-CF90-88D5-FA61-553A1C4DA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94BD2-36AB-EF2D-E0B5-B92A37FF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nl-NL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kletspot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opdracht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30A76-FC1C-45E7-497F-F6A34E23DD76}"/>
              </a:ext>
            </a:extLst>
          </p:cNvPr>
          <p:cNvSpPr txBox="1"/>
          <p:nvPr/>
        </p:nvSpPr>
        <p:spPr>
          <a:xfrm>
            <a:off x="518335" y="1449755"/>
            <a:ext cx="7351783" cy="262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GB" sz="2000" u="sng" spc="-1" dirty="0">
              <a:solidFill>
                <a:srgbClr val="0000FF"/>
              </a:solidFill>
              <a:latin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Gooi om de beurt met de dobbelsteen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Gooi je 1 of 6: pak een vraag en lees voor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Bedenk een antwoord met elkaar</a:t>
            </a:r>
            <a:endParaRPr lang="nl-NL" sz="2000" spc="-1" dirty="0">
              <a:solidFill>
                <a:srgbClr val="000000"/>
              </a:solidFill>
              <a:latin typeface="Arial"/>
              <a:ea typeface="WenQuanYi Zen Hei"/>
            </a:endParaRPr>
          </a:p>
          <a:p>
            <a:pPr>
              <a:lnSpc>
                <a:spcPct val="150000"/>
              </a:lnSpc>
            </a:pPr>
            <a:endParaRPr lang="nl-NL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8665C-1787-615E-21DB-238ED790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115" y="738405"/>
            <a:ext cx="4141539" cy="42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7F8E8-652B-5D38-4D95-4C66DA8FB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5FCF2-5078-A505-F122-B379749C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 je het verhaal van </a:t>
            </a:r>
            <a:r>
              <a:rPr lang="nl-NL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Donavan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horen?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C59D8-81A6-2AA1-E85D-15C9E5AAED9E}"/>
              </a:ext>
            </a:extLst>
          </p:cNvPr>
          <p:cNvSpPr txBox="1"/>
          <p:nvPr/>
        </p:nvSpPr>
        <p:spPr>
          <a:xfrm>
            <a:off x="507704" y="1402392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https://www.youtube.com/watch?v=vjRNuzVoZ_E</a:t>
            </a:r>
            <a:endParaRPr lang="en-GB" sz="1800" b="0" u="sng" strike="noStrike" spc="-1" dirty="0">
              <a:solidFill>
                <a:srgbClr val="0000FF"/>
              </a:solidFill>
              <a:uFillTx/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3A3570-909D-20B5-75EF-75049240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730" y="1582663"/>
            <a:ext cx="4326181" cy="3259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92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CD69-D05A-67E7-4C2C-420F9C2DD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B98B3-88DE-1E29-C74C-E0D2AC55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28" y="784545"/>
            <a:ext cx="4957432" cy="34684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31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Gespreksvraag 1:</a:t>
            </a:r>
            <a:br>
              <a:rPr lang="nl-NL" sz="31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1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1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Eten krijgen van de voedselbank. </a:t>
            </a:r>
            <a:br>
              <a:rPr lang="nl-NL" sz="31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1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zou dat voelen?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E08AD-424B-6660-5836-E9700981AE5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96000" y="382772"/>
            <a:ext cx="2959919" cy="1626780"/>
          </a:xfrm>
          <a:prstGeom prst="rect">
            <a:avLst/>
          </a:prstGeom>
          <a:ln w="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474C9-2265-8ED5-2CD9-AAEECE3121A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096000" y="4173277"/>
            <a:ext cx="2959919" cy="1812854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E6083-5AAE-B847-1B0D-97591F78714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096000" y="2132221"/>
            <a:ext cx="2959919" cy="191838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9222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33A96-C88E-918C-0803-D67F0BE17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5F12B-E409-42EE-1127-7B6BA9EEA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05" y="812351"/>
            <a:ext cx="4544806" cy="388536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B64A467-98B3-E625-765D-B754A84A0563}"/>
              </a:ext>
            </a:extLst>
          </p:cNvPr>
          <p:cNvSpPr txBox="1">
            <a:spLocks/>
          </p:cNvSpPr>
          <p:nvPr/>
        </p:nvSpPr>
        <p:spPr>
          <a:xfrm>
            <a:off x="582131" y="1188582"/>
            <a:ext cx="4957432" cy="346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Gespreksvraag 2:</a:t>
            </a:r>
          </a:p>
          <a:p>
            <a:pPr>
              <a:lnSpc>
                <a:spcPct val="150000"/>
              </a:lnSpc>
            </a:pP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kan je, naast voedsel, nog meer geven 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aan klanten van de Voedselbank?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4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BF2C5-041C-8811-547F-CB9AFE4E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C7FD3CE-CF95-471A-940A-1A55830377BC}"/>
              </a:ext>
            </a:extLst>
          </p:cNvPr>
          <p:cNvSpPr txBox="1">
            <a:spLocks/>
          </p:cNvSpPr>
          <p:nvPr/>
        </p:nvSpPr>
        <p:spPr>
          <a:xfrm>
            <a:off x="908702" y="1319210"/>
            <a:ext cx="4789714" cy="346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31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Gespreksvraag 3:</a:t>
            </a:r>
          </a:p>
          <a:p>
            <a:pPr>
              <a:lnSpc>
                <a:spcPct val="150000"/>
              </a:lnSpc>
            </a:pPr>
            <a:endParaRPr lang="nl-NL" sz="31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31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kunnen jullie voor de </a:t>
            </a:r>
            <a:r>
              <a:rPr lang="nl-NL" sz="31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Voedselbank doen?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FE456-7BCF-A0EE-0488-EBAF030AFDB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96000" y="977808"/>
            <a:ext cx="4789714" cy="405139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178761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153177-3882-4834-8acd-c0ea3441c809">
      <Terms xmlns="http://schemas.microsoft.com/office/infopath/2007/PartnerControls"/>
    </lcf76f155ced4ddcb4097134ff3c332f>
    <TaxCatchAll xmlns="fb2bee70-04d9-4edd-b870-6e3e4e8055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76EECB1A63241908EDC3222F429BD" ma:contentTypeVersion="13" ma:contentTypeDescription="Een nieuw document maken." ma:contentTypeScope="" ma:versionID="dd15b9dca62f2a819adb51ee53f15412">
  <xsd:schema xmlns:xsd="http://www.w3.org/2001/XMLSchema" xmlns:xs="http://www.w3.org/2001/XMLSchema" xmlns:p="http://schemas.microsoft.com/office/2006/metadata/properties" xmlns:ns2="ca153177-3882-4834-8acd-c0ea3441c809" xmlns:ns3="fb2bee70-04d9-4edd-b870-6e3e4e805582" targetNamespace="http://schemas.microsoft.com/office/2006/metadata/properties" ma:root="true" ma:fieldsID="60b729a2514feaaf9410cb1476f0365b" ns2:_="" ns3:_="">
    <xsd:import namespace="ca153177-3882-4834-8acd-c0ea3441c809"/>
    <xsd:import namespace="fb2bee70-04d9-4edd-b870-6e3e4e80558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53177-3882-4834-8acd-c0ea3441c80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07b175a7-3558-4705-a554-3704c3690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bee70-04d9-4edd-b870-6e3e4e80558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7972d43-a95a-499e-933a-1357a71b2df8}" ma:internalName="TaxCatchAll" ma:showField="CatchAllData" ma:web="fb2bee70-04d9-4edd-b870-6e3e4e8055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ED7206-40B9-4081-894E-55AFCA912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496F88-D2FA-401F-B8AD-18339CFF1555}">
  <ds:schemaRefs>
    <ds:schemaRef ds:uri="http://schemas.microsoft.com/office/2006/metadata/properties"/>
    <ds:schemaRef ds:uri="http://schemas.microsoft.com/office/infopath/2007/PartnerControls"/>
    <ds:schemaRef ds:uri="ca153177-3882-4834-8acd-c0ea3441c809"/>
    <ds:schemaRef ds:uri="fb2bee70-04d9-4edd-b870-6e3e4e805582"/>
  </ds:schemaRefs>
</ds:datastoreItem>
</file>

<file path=customXml/itemProps3.xml><?xml version="1.0" encoding="utf-8"?>
<ds:datastoreItem xmlns:ds="http://schemas.openxmlformats.org/officeDocument/2006/customXml" ds:itemID="{DBDCB727-8665-4712-8292-1CE7140F9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153177-3882-4834-8acd-c0ea3441c809"/>
    <ds:schemaRef ds:uri="fb2bee70-04d9-4edd-b870-6e3e4e8055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831</Words>
  <Application>Microsoft Office PowerPoint</Application>
  <PresentationFormat>Breedbeeld</PresentationFormat>
  <Paragraphs>144</Paragraphs>
  <Slides>44</Slides>
  <Notes>27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Kantoorthema</vt:lpstr>
      <vt:lpstr>PowerPoint-presentatie</vt:lpstr>
      <vt:lpstr>Wie heeft er wel eens van de Voedselbank gehoord?</vt:lpstr>
      <vt:lpstr>Deze les gaat over de Voedselbank</vt:lpstr>
      <vt:lpstr>Doe de placemat opdracht</vt:lpstr>
      <vt:lpstr>De kletspot opdracht</vt:lpstr>
      <vt:lpstr>Wil je het verhaal van Donavan horen?</vt:lpstr>
      <vt:lpstr>Gespreksvraag 1:  Eten krijgen van de voedselbank.  Hoe zou dat voelen?</vt:lpstr>
      <vt:lpstr>PowerPoint-presentatie</vt:lpstr>
      <vt:lpstr>PowerPoint-presentatie</vt:lpstr>
      <vt:lpstr>Maak een plan</vt:lpstr>
      <vt:lpstr>PowerPoint-presentatie</vt:lpstr>
      <vt:lpstr>PowerPoint-presentatie</vt:lpstr>
      <vt:lpstr>Extra vraag: hoe kan het komen dat je hulp nodig hebt van de Voedselbank?</vt:lpstr>
      <vt:lpstr>Extra vraag: hoe vaak krijg je eten van de Voedselbank?</vt:lpstr>
      <vt:lpstr>Vragen?</vt:lpstr>
      <vt:lpstr>Herkenbaar? Praat met je docent of ouders En google ‘Voedselbanken gratis boodschappen’</vt:lpstr>
      <vt:lpstr>Bedankt voor je aandacht</vt:lpstr>
      <vt:lpstr>Extra sheets</vt:lpstr>
      <vt:lpstr>Voedselbank [locatie] </vt:lpstr>
      <vt:lpstr>Onze ambassadeurs</vt:lpstr>
      <vt:lpstr>PowerPoint-presentatie</vt:lpstr>
      <vt:lpstr>Ter voorbereiding</vt:lpstr>
      <vt:lpstr>Placemats maken  Print de afbeeldingen op A4 Knip in 4 ongeveer gelijke stukken Plastificeer indien mogelijk of plak op karton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Het kletspotten-spel:   Zet op elke tafel een kletspot met daarin de 8 vragen op aparte briefjes + 1 dobbelsteen</vt:lpstr>
      <vt:lpstr>Verzamel 8 jampotten Print de logo’s voor op de kletspot Print de vragen uit en knip in stroken Dobbelsteen erbij en klaar</vt:lpstr>
      <vt:lpstr>PowerPoint-presentatie</vt:lpstr>
      <vt:lpstr>PowerPoint-presentatie</vt:lpstr>
      <vt:lpstr>Alternatief zonder placemats en kletspot: vragen stellen aan klas</vt:lpstr>
      <vt:lpstr>Vraag 1  Wat is je lievelingseten?  </vt:lpstr>
      <vt:lpstr>Vraag 2  Wat denk je dat de Voedselbank doet?  </vt:lpstr>
      <vt:lpstr>Vraag 3  Hoe zou de Voedselbank aan eten komen? </vt:lpstr>
      <vt:lpstr>Vraag 4  Heb je wel eens iets willen kopen, maar had je te weinig geld?  </vt:lpstr>
      <vt:lpstr>Vraag 5  Hoe zou jij het vinden als je ouders een tijdje boodschappen doen bij de voedselbank?  </vt:lpstr>
      <vt:lpstr>Vraag 6  Stel dat je ziet dat iemand uit de klas geen eten bij zich heeft, wat doe je dan? </vt:lpstr>
      <vt:lpstr>Vraag 7  Zou je de Voedselbank willen helpen? Heb je een idee hoe?  </vt:lpstr>
      <vt:lpstr>Vraag 8  Vind je dat iemand zich moet schamen als hij bij de Voedselbank komt voor eten?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Walter Luykenaar</dc:creator>
  <cp:lastModifiedBy>Meijer, Léonie (SPLAK) - KLM</cp:lastModifiedBy>
  <cp:revision>19</cp:revision>
  <dcterms:created xsi:type="dcterms:W3CDTF">2024-04-03T09:55:50Z</dcterms:created>
  <dcterms:modified xsi:type="dcterms:W3CDTF">2025-08-20T19:05:15Z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0x010100A6776EECB1A63241908EDC3222F429BD</vt:lpwstr>
  </property>
</Properties>
</file>